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1" r:id="rId2"/>
    <p:sldId id="2667" r:id="rId3"/>
    <p:sldId id="2669" r:id="rId4"/>
    <p:sldId id="2675" r:id="rId5"/>
    <p:sldId id="2671" r:id="rId6"/>
    <p:sldId id="2672" r:id="rId7"/>
    <p:sldId id="2673" r:id="rId8"/>
    <p:sldId id="2674" r:id="rId9"/>
    <p:sldId id="2621" r:id="rId10"/>
    <p:sldId id="2562" r:id="rId11"/>
    <p:sldId id="2591" r:id="rId12"/>
    <p:sldId id="2653" r:id="rId13"/>
    <p:sldId id="2592" r:id="rId14"/>
    <p:sldId id="2593" r:id="rId15"/>
    <p:sldId id="2564" r:id="rId16"/>
    <p:sldId id="2572" r:id="rId17"/>
    <p:sldId id="2573" r:id="rId18"/>
    <p:sldId id="2654" r:id="rId19"/>
    <p:sldId id="2577" r:id="rId20"/>
    <p:sldId id="2655" r:id="rId21"/>
    <p:sldId id="2581" r:id="rId22"/>
    <p:sldId id="2658" r:id="rId23"/>
    <p:sldId id="2659" r:id="rId24"/>
    <p:sldId id="2585" r:id="rId25"/>
    <p:sldId id="2660" r:id="rId26"/>
    <p:sldId id="26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timalisasi Kelompok Tani untuk Peningkatan Kesejahteraan dan Produktivitas Pertanian" id="{9374B229-739F-4082-9A93-53F8485210EE}">
          <p14:sldIdLst>
            <p14:sldId id="2561"/>
            <p14:sldId id="2667"/>
            <p14:sldId id="2669"/>
            <p14:sldId id="2675"/>
            <p14:sldId id="2671"/>
            <p14:sldId id="2672"/>
            <p14:sldId id="2673"/>
            <p14:sldId id="2674"/>
          </p14:sldIdLst>
        </p14:section>
        <p14:section name="Pengenalan Kelompok Tani" id="{0E33EB04-D5F4-4C35-AE77-498F0F6B6928}">
          <p14:sldIdLst/>
        </p14:section>
        <p14:section name="Manfaat Kelompok Tani" id="{D6EA5AFD-40E5-4F51-812F-A357B931B3F6}">
          <p14:sldIdLst>
            <p14:sldId id="2621"/>
            <p14:sldId id="2562"/>
            <p14:sldId id="2591"/>
            <p14:sldId id="2653"/>
            <p14:sldId id="2592"/>
            <p14:sldId id="2593"/>
            <p14:sldId id="2564"/>
          </p14:sldIdLst>
        </p14:section>
        <p14:section name="Hukum dan Regulasi Lokal Terkait" id="{35EC073E-138A-43BE-B3D2-DFED67EC1016}">
          <p14:sldIdLst/>
        </p14:section>
        <p14:section name="Pentingnya Partisipasi dan Inklusi" id="{7393C0F0-94B5-4530-B939-189DEAFF69DD}">
          <p14:sldIdLst>
            <p14:sldId id="2572"/>
            <p14:sldId id="2573"/>
          </p14:sldIdLst>
        </p14:section>
        <p14:section name="Akses ke Layanan Keuangan Melalui Kelompok Tani" id="{C439C97F-84BA-4F89-8E0E-A6E3B981ABED}">
          <p14:sldIdLst>
            <p14:sldId id="2654"/>
            <p14:sldId id="2577"/>
          </p14:sldIdLst>
        </p14:section>
        <p14:section name="Standar yang Relevan dan Keuntungannya" id="{9A0E14E3-FB13-4435-9A4F-0AAF2F581B16}">
          <p14:sldIdLst>
            <p14:sldId id="2655"/>
            <p14:sldId id="2581"/>
            <p14:sldId id="2658"/>
          </p14:sldIdLst>
        </p14:section>
        <p14:section name="Peluang Pemasaran Kopi Bersama" id="{9866A124-AB93-4AAA-B933-27317D980BB0}">
          <p14:sldIdLst>
            <p14:sldId id="2659"/>
            <p14:sldId id="2585"/>
            <p14:sldId id="2660"/>
            <p14:sldId id="267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yu Setyawan" initials="BS" lastIdx="4"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36B8CA-F470-ED44-B5A1-A8F8A5E12B07}" v="1" dt="2025-01-15T14:42:25.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8"/>
  </p:normalViewPr>
  <p:slideViewPr>
    <p:cSldViewPr snapToGrid="0">
      <p:cViewPr varScale="1">
        <p:scale>
          <a:sx n="98" d="100"/>
          <a:sy n="98" d="100"/>
        </p:scale>
        <p:origin x="113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ok Wing Chan" userId="d9726cd38c5d6ad4" providerId="LiveId" clId="{5336B8CA-F470-ED44-B5A1-A8F8A5E12B07}"/>
    <pc:docChg chg="custSel modSld">
      <pc:chgData name="Fook Wing Chan" userId="d9726cd38c5d6ad4" providerId="LiveId" clId="{5336B8CA-F470-ED44-B5A1-A8F8A5E12B07}" dt="2025-01-15T14:42:25.293" v="0" actId="27636"/>
      <pc:docMkLst>
        <pc:docMk/>
      </pc:docMkLst>
      <pc:sldChg chg="modSp mod">
        <pc:chgData name="Fook Wing Chan" userId="d9726cd38c5d6ad4" providerId="LiveId" clId="{5336B8CA-F470-ED44-B5A1-A8F8A5E12B07}" dt="2025-01-15T14:42:25.293" v="0" actId="27636"/>
        <pc:sldMkLst>
          <pc:docMk/>
          <pc:sldMk cId="0" sldId="2621"/>
        </pc:sldMkLst>
        <pc:spChg chg="mod">
          <ac:chgData name="Fook Wing Chan" userId="d9726cd38c5d6ad4" providerId="LiveId" clId="{5336B8CA-F470-ED44-B5A1-A8F8A5E12B07}" dt="2025-01-15T14:42:25.293" v="0" actId="27636"/>
          <ac:spMkLst>
            <pc:docMk/>
            <pc:sldMk cId="0" sldId="2621"/>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user\Downloads\Grafik%20Produksi%20Kopi%20Duni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uhammadarifinnasution\Desktop\EXCEL%20KAJIAN%20KOP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ocuments\Ditjenbun%202024\Data%20kopi%20dan%20kakao%20forecast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macos\Downloads\1b%20-%20Domestic%20consumptio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28573874316299"/>
          <c:y val="9.0858023261399204E-2"/>
          <c:w val="0.72246902034136096"/>
          <c:h val="0.76014760147601501"/>
        </c:manualLayout>
      </c:layout>
      <c:doughnut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1AC-114A-94C2-0188BC8D39B5}"/>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F1AC-114A-94C2-0188BC8D39B5}"/>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F1AC-114A-94C2-0188BC8D39B5}"/>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F1AC-114A-94C2-0188BC8D39B5}"/>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F1AC-114A-94C2-0188BC8D39B5}"/>
              </c:ext>
            </c:extLst>
          </c:dPt>
          <c:dPt>
            <c:idx val="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B-F1AC-114A-94C2-0188BC8D39B5}"/>
              </c:ext>
            </c:extLst>
          </c:dPt>
          <c:dLbls>
            <c:dLbl>
              <c:idx val="0"/>
              <c:layout>
                <c:manualLayout>
                  <c:x val="0.20434383279909199"/>
                  <c:y val="-4.090576749848889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AC-114A-94C2-0188BC8D39B5}"/>
                </c:ext>
              </c:extLst>
            </c:dLbl>
            <c:dLbl>
              <c:idx val="1"/>
              <c:layout>
                <c:manualLayout>
                  <c:x val="0.27432459745631499"/>
                  <c:y val="8.635662027458759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AC-114A-94C2-0188BC8D39B5}"/>
                </c:ext>
              </c:extLst>
            </c:dLbl>
            <c:dLbl>
              <c:idx val="2"/>
              <c:layout>
                <c:manualLayout>
                  <c:x val="-0.25752921393858103"/>
                  <c:y val="6.363119388653799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AC-114A-94C2-0188BC8D39B5}"/>
                </c:ext>
              </c:extLst>
            </c:dLbl>
            <c:dLbl>
              <c:idx val="3"/>
              <c:layout>
                <c:manualLayout>
                  <c:x val="-0.237934599834559"/>
                  <c:y val="-9.544679082980729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1AC-114A-94C2-0188BC8D39B5}"/>
                </c:ext>
              </c:extLst>
            </c:dLbl>
            <c:dLbl>
              <c:idx val="4"/>
              <c:layout>
                <c:manualLayout>
                  <c:x val="-0.127379967031782"/>
                  <c:y val="-0.2056022508252209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1AC-114A-94C2-0188BC8D39B5}"/>
                </c:ext>
              </c:extLst>
            </c:dLbl>
            <c:dLbl>
              <c:idx val="5"/>
              <c:layout>
                <c:manualLayout>
                  <c:x val="-9.3604052351861602E-2"/>
                  <c:y val="-0.1599267583584929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1AC-114A-94C2-0188BC8D39B5}"/>
                </c:ext>
              </c:extLst>
            </c:dLbl>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lumMod val="75000"/>
                        <a:lumOff val="25000"/>
                      </a:schemeClr>
                    </a:solidFill>
                    <a:latin typeface="Calibri" panose="020F0502020204030204" charset="0"/>
                    <a:ea typeface="Calibri" panose="020F0502020204030204" charset="0"/>
                    <a:cs typeface="Calibri" panose="020F0502020204030204" charset="0"/>
                    <a:sym typeface="Calibri" panose="020F050202020403020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'[Grafik Produksi Kopi Dunia.xlsx]Data Produksi Kopi '!$B$21:$G$21</c:f>
              <c:strCache>
                <c:ptCount val="6"/>
                <c:pt idx="0">
                  <c:v>Brazil</c:v>
                </c:pt>
                <c:pt idx="1">
                  <c:v>Vietnam</c:v>
                </c:pt>
                <c:pt idx="2">
                  <c:v>Colombia</c:v>
                </c:pt>
                <c:pt idx="3">
                  <c:v>Indonesia</c:v>
                </c:pt>
                <c:pt idx="4">
                  <c:v>Ethiopia</c:v>
                </c:pt>
                <c:pt idx="5">
                  <c:v>Lainnya</c:v>
                </c:pt>
              </c:strCache>
            </c:strRef>
          </c:cat>
          <c:val>
            <c:numRef>
              <c:f>'[Grafik Produksi Kopi Dunia.xlsx]Data Produksi Kopi '!$B$22:$G$22</c:f>
              <c:numCache>
                <c:formatCode>0.0</c:formatCode>
                <c:ptCount val="6"/>
                <c:pt idx="0">
                  <c:v>39.189029436103603</c:v>
                </c:pt>
                <c:pt idx="1">
                  <c:v>17.2006147298735</c:v>
                </c:pt>
                <c:pt idx="2">
                  <c:v>7.21125428537652</c:v>
                </c:pt>
                <c:pt idx="3">
                  <c:v>4.8173542971982499</c:v>
                </c:pt>
                <c:pt idx="4">
                  <c:v>4.9355715805650799</c:v>
                </c:pt>
                <c:pt idx="5">
                  <c:v>26.6461756708831</c:v>
                </c:pt>
              </c:numCache>
            </c:numRef>
          </c:val>
          <c:extLst>
            <c:ext xmlns:c16="http://schemas.microsoft.com/office/drawing/2014/chart" uri="{C3380CC4-5D6E-409C-BE32-E72D297353CC}">
              <c16:uniqueId val="{0000000C-F1AC-114A-94C2-0188BC8D39B5}"/>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showDLblsOverMax val="0"/>
    <c:extLst>
      <c:ext uri="{0b15fc19-7d7d-44ad-8c2d-2c3a37ce22c3}">
        <chartProps xmlns="https://web.wps.cn/et/2018/main" chartId="{90854d92-74c7-4d16-a19b-87e0dab6b14f}"/>
      </c:ext>
    </c:extLst>
  </c:chart>
  <c:spPr>
    <a:solidFill>
      <a:schemeClr val="bg1"/>
    </a:solidFill>
    <a:ln w="25400" cap="flat" cmpd="sng" algn="ctr">
      <a:solidFill>
        <a:schemeClr val="tx2"/>
      </a:solidFill>
      <a:prstDash val="dash"/>
      <a:round/>
    </a:ln>
    <a:effectLst/>
  </c:spPr>
  <c:txPr>
    <a:bodyPr/>
    <a:lstStyle/>
    <a:p>
      <a:pPr>
        <a:defRPr lang="en-US" sz="1200" b="1">
          <a:latin typeface="Calibri" panose="020F0502020204030204" charset="0"/>
          <a:ea typeface="Calibri" panose="020F0502020204030204" charset="0"/>
          <a:cs typeface="Calibri" panose="020F0502020204030204" charset="0"/>
          <a:sym typeface="Calibri" panose="020F050202020403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Lembar9!$B$1</c:f>
              <c:strCache>
                <c:ptCount val="1"/>
                <c:pt idx="0">
                  <c:v>a</c:v>
                </c:pt>
              </c:strCache>
            </c:strRef>
          </c:tx>
          <c:spPr>
            <a:solidFill>
              <a:srgbClr val="2B378E"/>
            </a:solidFill>
            <a:ln>
              <a:noFill/>
            </a:ln>
            <a:effectLst/>
          </c:spPr>
          <c:invertIfNegative val="0"/>
          <c:dPt>
            <c:idx val="8"/>
            <c:invertIfNegative val="0"/>
            <c:bubble3D val="0"/>
            <c:spPr>
              <a:solidFill>
                <a:srgbClr val="F20047"/>
              </a:solidFill>
              <a:ln>
                <a:noFill/>
              </a:ln>
              <a:effectLst/>
            </c:spPr>
            <c:extLst>
              <c:ext xmlns:c16="http://schemas.microsoft.com/office/drawing/2014/chart" uri="{C3380CC4-5D6E-409C-BE32-E72D297353CC}">
                <c16:uniqueId val="{00000001-15FD-344F-A7E1-9AA2C48C9D48}"/>
              </c:ext>
            </c:extLst>
          </c:dPt>
          <c:dLbls>
            <c:spPr>
              <a:noFill/>
              <a:ln>
                <a:noFill/>
              </a:ln>
              <a:effectLst/>
            </c:spPr>
            <c:txPr>
              <a:bodyPr rot="0" spcFirstLastPara="1" vertOverflow="ellipsis" vert="horz" wrap="square" lIns="38100" tIns="19050" rIns="38100" bIns="19050" anchor="ctr" anchorCtr="1"/>
              <a:lstStyle/>
              <a:p>
                <a:pPr>
                  <a:defRPr lang="en-US" sz="1400" b="1" i="0" u="none" strike="noStrike" kern="1200" baseline="0">
                    <a:solidFill>
                      <a:schemeClr val="tx1"/>
                    </a:solidFill>
                    <a:latin typeface="Calibri" panose="020F0502020204030204" charset="0"/>
                    <a:ea typeface="Calibri" panose="020F0502020204030204" charset="0"/>
                    <a:cs typeface="Calibri" panose="020F0502020204030204" charset="0"/>
                    <a:sym typeface="Calibri" panose="020F050202020403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Lembar9!$A$2:$A$11</c:f>
              <c:strCache>
                <c:ptCount val="10"/>
                <c:pt idx="0">
                  <c:v>India</c:v>
                </c:pt>
                <c:pt idx="1">
                  <c:v>Peru</c:v>
                </c:pt>
                <c:pt idx="2">
                  <c:v>Mexico</c:v>
                </c:pt>
                <c:pt idx="3">
                  <c:v>Viet Nam</c:v>
                </c:pt>
                <c:pt idx="4">
                  <c:v>Ethiopia</c:v>
                </c:pt>
                <c:pt idx="5">
                  <c:v>Uganda</c:v>
                </c:pt>
                <c:pt idx="6">
                  <c:v>Colombia</c:v>
                </c:pt>
                <c:pt idx="7">
                  <c:v>Côte d`Ivoire</c:v>
                </c:pt>
                <c:pt idx="8">
                  <c:v>Indonesia</c:v>
                </c:pt>
                <c:pt idx="9">
                  <c:v>Brazil</c:v>
                </c:pt>
              </c:strCache>
            </c:strRef>
          </c:cat>
          <c:val>
            <c:numRef>
              <c:f>Lembar9!$B$2:$B$11</c:f>
              <c:numCache>
                <c:formatCode>0</c:formatCode>
                <c:ptCount val="10"/>
                <c:pt idx="0">
                  <c:v>423</c:v>
                </c:pt>
                <c:pt idx="1">
                  <c:v>455</c:v>
                </c:pt>
                <c:pt idx="2">
                  <c:v>642</c:v>
                </c:pt>
                <c:pt idx="3">
                  <c:v>653</c:v>
                </c:pt>
                <c:pt idx="4">
                  <c:v>685</c:v>
                </c:pt>
                <c:pt idx="5">
                  <c:v>693</c:v>
                </c:pt>
                <c:pt idx="6">
                  <c:v>840</c:v>
                </c:pt>
                <c:pt idx="7">
                  <c:v>1000</c:v>
                </c:pt>
                <c:pt idx="8">
                  <c:v>1250</c:v>
                </c:pt>
                <c:pt idx="9">
                  <c:v>1837</c:v>
                </c:pt>
              </c:numCache>
            </c:numRef>
          </c:val>
          <c:extLst>
            <c:ext xmlns:c16="http://schemas.microsoft.com/office/drawing/2014/chart" uri="{C3380CC4-5D6E-409C-BE32-E72D297353CC}">
              <c16:uniqueId val="{00000002-15FD-344F-A7E1-9AA2C48C9D48}"/>
            </c:ext>
          </c:extLst>
        </c:ser>
        <c:dLbls>
          <c:showLegendKey val="0"/>
          <c:showVal val="1"/>
          <c:showCatName val="0"/>
          <c:showSerName val="0"/>
          <c:showPercent val="0"/>
          <c:showBubbleSize val="0"/>
        </c:dLbls>
        <c:gapWidth val="70"/>
        <c:axId val="-26668000"/>
        <c:axId val="-26663648"/>
      </c:barChart>
      <c:catAx>
        <c:axId val="-26668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1" i="0" u="none" strike="noStrike" kern="1200" baseline="0">
                <a:solidFill>
                  <a:schemeClr val="tx1"/>
                </a:solidFill>
                <a:latin typeface="Calibri" panose="020F0502020204030204" charset="0"/>
                <a:ea typeface="Calibri" panose="020F0502020204030204" charset="0"/>
                <a:cs typeface="Calibri" panose="020F0502020204030204" charset="0"/>
                <a:sym typeface="Calibri" panose="020F0502020204030204" charset="0"/>
              </a:defRPr>
            </a:pPr>
            <a:endParaRPr lang="en-US"/>
          </a:p>
        </c:txPr>
        <c:crossAx val="-26663648"/>
        <c:crosses val="autoZero"/>
        <c:auto val="1"/>
        <c:lblAlgn val="ctr"/>
        <c:lblOffset val="100"/>
        <c:noMultiLvlLbl val="0"/>
      </c:catAx>
      <c:valAx>
        <c:axId val="-26663648"/>
        <c:scaling>
          <c:orientation val="minMax"/>
        </c:scaling>
        <c:delete val="1"/>
        <c:axPos val="b"/>
        <c:numFmt formatCode="0" sourceLinked="1"/>
        <c:majorTickMark val="none"/>
        <c:minorTickMark val="none"/>
        <c:tickLblPos val="nextTo"/>
        <c:crossAx val="-26668000"/>
        <c:crosses val="autoZero"/>
        <c:crossBetween val="between"/>
      </c:valAx>
      <c:spPr>
        <a:noFill/>
        <a:ln>
          <a:noFill/>
        </a:ln>
        <a:effectLst/>
      </c:spPr>
    </c:plotArea>
    <c:plotVisOnly val="1"/>
    <c:dispBlanksAs val="gap"/>
    <c:showDLblsOverMax val="0"/>
    <c:extLst>
      <c:ext uri="{0b15fc19-7d7d-44ad-8c2d-2c3a37ce22c3}">
        <chartProps xmlns="https://web.wps.cn/et/2018/main" chartId="{48573ed6-aedd-4cb9-90ed-e2e88c7fb8ca}"/>
      </c:ext>
    </c:extLst>
  </c:chart>
  <c:spPr>
    <a:solidFill>
      <a:schemeClr val="bg1">
        <a:alpha val="72000"/>
      </a:schemeClr>
    </a:solidFill>
    <a:ln>
      <a:noFill/>
    </a:ln>
    <a:effectLst/>
  </c:spPr>
  <c:txPr>
    <a:bodyPr/>
    <a:lstStyle/>
    <a:p>
      <a:pPr>
        <a:defRPr lang="en-US" sz="1400" b="1">
          <a:solidFill>
            <a:schemeClr val="tx1"/>
          </a:solidFill>
          <a:latin typeface="Calibri" panose="020F0502020204030204" charset="0"/>
          <a:ea typeface="Calibri" panose="020F0502020204030204" charset="0"/>
          <a:cs typeface="Calibri" panose="020F0502020204030204" charset="0"/>
          <a:sym typeface="Calibri" panose="020F050202020403020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 kopi dan kakao forecasting.xlsx]Sheet10'!$C$1</c:f>
              <c:strCache>
                <c:ptCount val="1"/>
                <c:pt idx="0">
                  <c:v>Luas lahan</c:v>
                </c:pt>
              </c:strCache>
            </c:strRef>
          </c:tx>
          <c:spPr>
            <a:solidFill>
              <a:schemeClr val="accent1"/>
            </a:solidFill>
            <a:ln>
              <a:noFill/>
            </a:ln>
            <a:effectLst/>
          </c:spPr>
          <c:invertIfNegative val="0"/>
          <c:cat>
            <c:numRef>
              <c:f>'[Data kopi dan kakao forecasting.xlsx]Sheet10'!$B$2:$B$8</c:f>
              <c:numCache>
                <c:formatCode>General</c:formatCode>
                <c:ptCount val="7"/>
                <c:pt idx="0">
                  <c:v>2018</c:v>
                </c:pt>
                <c:pt idx="1">
                  <c:v>2019</c:v>
                </c:pt>
                <c:pt idx="2">
                  <c:v>2020</c:v>
                </c:pt>
                <c:pt idx="3">
                  <c:v>2021</c:v>
                </c:pt>
                <c:pt idx="4">
                  <c:v>2022</c:v>
                </c:pt>
                <c:pt idx="5">
                  <c:v>2023</c:v>
                </c:pt>
                <c:pt idx="6">
                  <c:v>2024</c:v>
                </c:pt>
              </c:numCache>
            </c:numRef>
          </c:cat>
          <c:val>
            <c:numRef>
              <c:f>'[Data kopi dan kakao forecasting.xlsx]Sheet10'!$C$2:$C$8</c:f>
              <c:numCache>
                <c:formatCode>_(* #,##0_);_(* \(#,##0\);_(* "-"??_);_(@_)</c:formatCode>
                <c:ptCount val="7"/>
                <c:pt idx="0">
                  <c:v>1252826</c:v>
                </c:pt>
                <c:pt idx="1">
                  <c:v>1245359</c:v>
                </c:pt>
                <c:pt idx="2">
                  <c:v>1250452</c:v>
                </c:pt>
                <c:pt idx="3">
                  <c:v>1279570</c:v>
                </c:pt>
                <c:pt idx="4">
                  <c:v>1265930</c:v>
                </c:pt>
                <c:pt idx="5">
                  <c:v>1288844</c:v>
                </c:pt>
                <c:pt idx="6" formatCode="#,##0">
                  <c:v>1252571.8438039001</c:v>
                </c:pt>
              </c:numCache>
            </c:numRef>
          </c:val>
          <c:extLst>
            <c:ext xmlns:c16="http://schemas.microsoft.com/office/drawing/2014/chart" uri="{C3380CC4-5D6E-409C-BE32-E72D297353CC}">
              <c16:uniqueId val="{00000000-1A8E-3745-9459-68EA97F5F161}"/>
            </c:ext>
          </c:extLst>
        </c:ser>
        <c:ser>
          <c:idx val="1"/>
          <c:order val="1"/>
          <c:tx>
            <c:strRef>
              <c:f>'[Data kopi dan kakao forecasting.xlsx]Sheet10'!$D$1</c:f>
              <c:strCache>
                <c:ptCount val="1"/>
                <c:pt idx="0">
                  <c:v>Produksi</c:v>
                </c:pt>
              </c:strCache>
            </c:strRef>
          </c:tx>
          <c:spPr>
            <a:solidFill>
              <a:schemeClr val="accent2"/>
            </a:solidFill>
            <a:ln>
              <a:noFill/>
            </a:ln>
            <a:effectLst/>
          </c:spPr>
          <c:invertIfNegative val="0"/>
          <c:cat>
            <c:numRef>
              <c:f>'[Data kopi dan kakao forecasting.xlsx]Sheet10'!$B$2:$B$8</c:f>
              <c:numCache>
                <c:formatCode>General</c:formatCode>
                <c:ptCount val="7"/>
                <c:pt idx="0">
                  <c:v>2018</c:v>
                </c:pt>
                <c:pt idx="1">
                  <c:v>2019</c:v>
                </c:pt>
                <c:pt idx="2">
                  <c:v>2020</c:v>
                </c:pt>
                <c:pt idx="3">
                  <c:v>2021</c:v>
                </c:pt>
                <c:pt idx="4">
                  <c:v>2022</c:v>
                </c:pt>
                <c:pt idx="5">
                  <c:v>2023</c:v>
                </c:pt>
                <c:pt idx="6">
                  <c:v>2024</c:v>
                </c:pt>
              </c:numCache>
            </c:numRef>
          </c:cat>
          <c:val>
            <c:numRef>
              <c:f>'[Data kopi dan kakao forecasting.xlsx]Sheet10'!$D$2:$D$8</c:f>
              <c:numCache>
                <c:formatCode>General</c:formatCode>
                <c:ptCount val="7"/>
                <c:pt idx="0">
                  <c:v>756051</c:v>
                </c:pt>
                <c:pt idx="1">
                  <c:v>752512</c:v>
                </c:pt>
                <c:pt idx="2">
                  <c:v>762380</c:v>
                </c:pt>
                <c:pt idx="3">
                  <c:v>786191</c:v>
                </c:pt>
                <c:pt idx="4">
                  <c:v>774961</c:v>
                </c:pt>
                <c:pt idx="5">
                  <c:v>789609</c:v>
                </c:pt>
                <c:pt idx="6">
                  <c:v>780110.51673119003</c:v>
                </c:pt>
              </c:numCache>
            </c:numRef>
          </c:val>
          <c:extLst>
            <c:ext xmlns:c16="http://schemas.microsoft.com/office/drawing/2014/chart" uri="{C3380CC4-5D6E-409C-BE32-E72D297353CC}">
              <c16:uniqueId val="{00000001-1A8E-3745-9459-68EA97F5F161}"/>
            </c:ext>
          </c:extLst>
        </c:ser>
        <c:dLbls>
          <c:showLegendKey val="0"/>
          <c:showVal val="0"/>
          <c:showCatName val="0"/>
          <c:showSerName val="0"/>
          <c:showPercent val="0"/>
          <c:showBubbleSize val="0"/>
        </c:dLbls>
        <c:gapWidth val="219"/>
        <c:overlap val="-27"/>
        <c:axId val="821997325"/>
        <c:axId val="518212638"/>
      </c:barChart>
      <c:lineChart>
        <c:grouping val="standard"/>
        <c:varyColors val="0"/>
        <c:ser>
          <c:idx val="2"/>
          <c:order val="2"/>
          <c:tx>
            <c:strRef>
              <c:f>'[Data kopi dan kakao forecasting.xlsx]Sheet10'!$E$1</c:f>
              <c:strCache>
                <c:ptCount val="1"/>
                <c:pt idx="0">
                  <c:v>Produktivitas</c:v>
                </c:pt>
              </c:strCache>
            </c:strRef>
          </c:tx>
          <c:spPr>
            <a:ln w="28575" cap="rnd">
              <a:solidFill>
                <a:schemeClr val="accent3"/>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kopi dan kakao forecasting.xlsx]Sheet10'!$B$2:$B$8</c:f>
              <c:numCache>
                <c:formatCode>General</c:formatCode>
                <c:ptCount val="7"/>
                <c:pt idx="0">
                  <c:v>2018</c:v>
                </c:pt>
                <c:pt idx="1">
                  <c:v>2019</c:v>
                </c:pt>
                <c:pt idx="2">
                  <c:v>2020</c:v>
                </c:pt>
                <c:pt idx="3">
                  <c:v>2021</c:v>
                </c:pt>
                <c:pt idx="4">
                  <c:v>2022</c:v>
                </c:pt>
                <c:pt idx="5">
                  <c:v>2023</c:v>
                </c:pt>
                <c:pt idx="6">
                  <c:v>2024</c:v>
                </c:pt>
              </c:numCache>
            </c:numRef>
          </c:cat>
          <c:val>
            <c:numRef>
              <c:f>'[Data kopi dan kakao forecasting.xlsx]Sheet10'!$E$2:$E$8</c:f>
              <c:numCache>
                <c:formatCode>0.00_ </c:formatCode>
                <c:ptCount val="7"/>
                <c:pt idx="0">
                  <c:v>0.60347646041828595</c:v>
                </c:pt>
                <c:pt idx="1">
                  <c:v>0.604253070801271</c:v>
                </c:pt>
                <c:pt idx="2">
                  <c:v>0.609683538432503</c:v>
                </c:pt>
                <c:pt idx="3">
                  <c:v>0.61441812483881297</c:v>
                </c:pt>
                <c:pt idx="4">
                  <c:v>0.61216733942635104</c:v>
                </c:pt>
                <c:pt idx="5">
                  <c:v>0.61264900949998602</c:v>
                </c:pt>
                <c:pt idx="6" formatCode="General">
                  <c:v>0.62</c:v>
                </c:pt>
              </c:numCache>
            </c:numRef>
          </c:val>
          <c:smooth val="0"/>
          <c:extLst>
            <c:ext xmlns:c16="http://schemas.microsoft.com/office/drawing/2014/chart" uri="{C3380CC4-5D6E-409C-BE32-E72D297353CC}">
              <c16:uniqueId val="{00000002-1A8E-3745-9459-68EA97F5F161}"/>
            </c:ext>
          </c:extLst>
        </c:ser>
        <c:dLbls>
          <c:showLegendKey val="0"/>
          <c:showVal val="1"/>
          <c:showCatName val="0"/>
          <c:showSerName val="0"/>
          <c:showPercent val="0"/>
          <c:showBubbleSize val="0"/>
        </c:dLbls>
        <c:marker val="1"/>
        <c:smooth val="0"/>
        <c:axId val="762914529"/>
        <c:axId val="434225299"/>
      </c:lineChart>
      <c:catAx>
        <c:axId val="821997325"/>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518212638"/>
        <c:crosses val="autoZero"/>
        <c:auto val="1"/>
        <c:lblAlgn val="ctr"/>
        <c:lblOffset val="100"/>
        <c:noMultiLvlLbl val="0"/>
      </c:catAx>
      <c:valAx>
        <c:axId val="518212638"/>
        <c:scaling>
          <c:orientation val="minMax"/>
        </c:scaling>
        <c:delete val="0"/>
        <c:axPos val="l"/>
        <c:majorGridlines>
          <c:spPr>
            <a:ln w="9525" cap="flat" cmpd="sng" algn="ctr">
              <a:solidFill>
                <a:schemeClr val="lt1">
                  <a:lumMod val="90200"/>
                </a:schemeClr>
              </a:solidFill>
              <a:round/>
            </a:ln>
            <a:effectLst/>
          </c:spPr>
        </c:majorGridlines>
        <c:numFmt formatCode="_(* #,##0_);_(* \(#,##0\);_(* &quot;-&quot;??_);_(@_)"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821997325"/>
        <c:crosses val="autoZero"/>
        <c:crossBetween val="between"/>
      </c:valAx>
      <c:catAx>
        <c:axId val="762914529"/>
        <c:scaling>
          <c:orientation val="minMax"/>
        </c:scaling>
        <c:delete val="1"/>
        <c:axPos val="b"/>
        <c:numFmt formatCode="General" sourceLinked="1"/>
        <c:majorTickMark val="out"/>
        <c:minorTickMark val="none"/>
        <c:tickLblPos val="nextTo"/>
        <c:crossAx val="434225299"/>
        <c:crosses val="autoZero"/>
        <c:auto val="1"/>
        <c:lblAlgn val="ctr"/>
        <c:lblOffset val="100"/>
        <c:noMultiLvlLbl val="0"/>
      </c:catAx>
      <c:valAx>
        <c:axId val="434225299"/>
        <c:scaling>
          <c:orientation val="minMax"/>
        </c:scaling>
        <c:delete val="0"/>
        <c:axPos val="r"/>
        <c:numFmt formatCode="0.00_ " sourceLinked="1"/>
        <c:majorTickMark val="out"/>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762914529"/>
        <c:crosses val="max"/>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uri="{0b15fc19-7d7d-44ad-8c2d-2c3a37ce22c3}">
        <chartProps xmlns="https://web.wps.cn/et/2018/main" chartId="{2e9828f0-fa32-4719-9d6e-6519ede0a519}"/>
      </c:ext>
    </c:extLst>
  </c:chart>
  <c:spPr>
    <a:solidFill>
      <a:schemeClr val="bg1"/>
    </a:solidFill>
    <a:ln w="9525" cap="flat" cmpd="sng" algn="ctr">
      <a:solidFill>
        <a:schemeClr val="tx1">
          <a:lumMod val="15000"/>
          <a:lumOff val="85000"/>
        </a:schemeClr>
      </a:solidFill>
      <a:round/>
    </a:ln>
    <a:effectLst/>
  </c:spPr>
  <c:txPr>
    <a:bodyPr/>
    <a:lstStyle/>
    <a:p>
      <a:pPr>
        <a:defRPr lang="en-US"/>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40" b="1" i="0" u="none" strike="noStrike" kern="1200" baseline="0">
                <a:solidFill>
                  <a:schemeClr val="tx1"/>
                </a:solidFill>
                <a:latin typeface="Tahoma" panose="020B0604030504040204" charset="0"/>
                <a:ea typeface="Tahoma" panose="020B0604030504040204" charset="0"/>
                <a:cs typeface="Tahoma" panose="020B0604030504040204" charset="0"/>
                <a:sym typeface="Tahoma" panose="020B0604030504040204" charset="0"/>
              </a:defRPr>
            </a:pPr>
            <a:r>
              <a:rPr lang="en-US" sz="1440" dirty="0" err="1">
                <a:solidFill>
                  <a:schemeClr val="tx1"/>
                </a:solidFill>
                <a:latin typeface="Tahoma" panose="020B0604030504040204" charset="0"/>
                <a:ea typeface="Tahoma" panose="020B0604030504040204" charset="0"/>
                <a:cs typeface="Tahoma" panose="020B0604030504040204" charset="0"/>
                <a:sym typeface="Tahoma" panose="020B0604030504040204" charset="0"/>
              </a:rPr>
              <a:t>Peluang</a:t>
            </a:r>
            <a:r>
              <a:rPr lang="en-US" sz="1440" dirty="0">
                <a:solidFill>
                  <a:schemeClr val="tx1"/>
                </a:solidFill>
                <a:latin typeface="Tahoma" panose="020B0604030504040204" charset="0"/>
                <a:ea typeface="Tahoma" panose="020B0604030504040204" charset="0"/>
                <a:cs typeface="Tahoma" panose="020B0604030504040204" charset="0"/>
                <a:sym typeface="Tahoma" panose="020B0604030504040204" charset="0"/>
              </a:rPr>
              <a:t> </a:t>
            </a:r>
            <a:r>
              <a:rPr lang="en-US" sz="1440" dirty="0" err="1">
                <a:solidFill>
                  <a:schemeClr val="tx1"/>
                </a:solidFill>
                <a:latin typeface="Tahoma" panose="020B0604030504040204" charset="0"/>
                <a:ea typeface="Tahoma" panose="020B0604030504040204" charset="0"/>
                <a:cs typeface="Tahoma" panose="020B0604030504040204" charset="0"/>
                <a:sym typeface="Tahoma" panose="020B0604030504040204" charset="0"/>
              </a:rPr>
              <a:t>Peningkatan</a:t>
            </a:r>
            <a:r>
              <a:rPr lang="en-US" sz="1440" dirty="0">
                <a:solidFill>
                  <a:schemeClr val="tx1"/>
                </a:solidFill>
                <a:latin typeface="Tahoma" panose="020B0604030504040204" charset="0"/>
                <a:ea typeface="Tahoma" panose="020B0604030504040204" charset="0"/>
                <a:cs typeface="Tahoma" panose="020B0604030504040204" charset="0"/>
                <a:sym typeface="Tahoma" panose="020B0604030504040204" charset="0"/>
              </a:rPr>
              <a:t> </a:t>
            </a:r>
            <a:r>
              <a:rPr lang="en-US" sz="1440" dirty="0" err="1">
                <a:solidFill>
                  <a:schemeClr val="tx1"/>
                </a:solidFill>
                <a:latin typeface="Tahoma" panose="020B0604030504040204" charset="0"/>
                <a:ea typeface="Tahoma" panose="020B0604030504040204" charset="0"/>
                <a:cs typeface="Tahoma" panose="020B0604030504040204" charset="0"/>
                <a:sym typeface="Tahoma" panose="020B0604030504040204" charset="0"/>
              </a:rPr>
              <a:t>Konsumsi</a:t>
            </a:r>
            <a:r>
              <a:rPr lang="en-US" sz="1440" dirty="0">
                <a:solidFill>
                  <a:schemeClr val="tx1"/>
                </a:solidFill>
                <a:latin typeface="Tahoma" panose="020B0604030504040204" charset="0"/>
                <a:ea typeface="Tahoma" panose="020B0604030504040204" charset="0"/>
                <a:cs typeface="Tahoma" panose="020B0604030504040204" charset="0"/>
                <a:sym typeface="Tahoma" panose="020B0604030504040204" charset="0"/>
              </a:rPr>
              <a:t> Kopi </a:t>
            </a:r>
            <a:r>
              <a:rPr lang="en-US" sz="1440" dirty="0" err="1">
                <a:solidFill>
                  <a:schemeClr val="tx1"/>
                </a:solidFill>
                <a:latin typeface="Tahoma" panose="020B0604030504040204" charset="0"/>
                <a:ea typeface="Tahoma" panose="020B0604030504040204" charset="0"/>
                <a:cs typeface="Tahoma" panose="020B0604030504040204" charset="0"/>
                <a:sym typeface="Tahoma" panose="020B0604030504040204" charset="0"/>
              </a:rPr>
              <a:t>Dalam</a:t>
            </a:r>
            <a:r>
              <a:rPr lang="en-US" sz="1440" dirty="0">
                <a:solidFill>
                  <a:schemeClr val="tx1"/>
                </a:solidFill>
                <a:latin typeface="Tahoma" panose="020B0604030504040204" charset="0"/>
                <a:ea typeface="Tahoma" panose="020B0604030504040204" charset="0"/>
                <a:cs typeface="Tahoma" panose="020B0604030504040204" charset="0"/>
                <a:sym typeface="Tahoma" panose="020B0604030504040204" charset="0"/>
              </a:rPr>
              <a:t> Negeri</a:t>
            </a:r>
          </a:p>
        </c:rich>
      </c:tx>
      <c:overlay val="0"/>
      <c:spPr>
        <a:noFill/>
        <a:ln>
          <a:noFill/>
        </a:ln>
        <a:effectLst/>
      </c:spPr>
      <c:txPr>
        <a:bodyPr rot="0" spcFirstLastPara="1" vertOverflow="ellipsis" vert="horz" wrap="square" anchor="ctr" anchorCtr="1"/>
        <a:lstStyle/>
        <a:p>
          <a:pPr>
            <a:defRPr lang="en-US" sz="1440" b="1" i="0" u="none" strike="noStrike" kern="1200" baseline="0">
              <a:solidFill>
                <a:schemeClr val="tx1"/>
              </a:solidFill>
              <a:latin typeface="Tahoma" panose="020B0604030504040204" charset="0"/>
              <a:ea typeface="Tahoma" panose="020B0604030504040204" charset="0"/>
              <a:cs typeface="Tahoma" panose="020B0604030504040204" charset="0"/>
              <a:sym typeface="Tahoma" panose="020B0604030504040204" charset="0"/>
            </a:defRPr>
          </a:pPr>
          <a:endParaRPr lang="en-US"/>
        </a:p>
      </c:txPr>
    </c:title>
    <c:autoTitleDeleted val="0"/>
    <c:plotArea>
      <c:layout/>
      <c:barChart>
        <c:barDir val="col"/>
        <c:grouping val="clustered"/>
        <c:varyColors val="0"/>
        <c:ser>
          <c:idx val="0"/>
          <c:order val="0"/>
          <c:tx>
            <c:strRef>
              <c:f>Sheet1!$C$18</c:f>
              <c:strCache>
                <c:ptCount val="1"/>
                <c:pt idx="0">
                  <c:v>Konsumsi Domestik</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BF22-ED4A-9B88-AF2225A9DC02}"/>
              </c:ext>
            </c:extLst>
          </c:dPt>
          <c:dPt>
            <c:idx val="1"/>
            <c:invertIfNegative val="0"/>
            <c:bubble3D val="0"/>
            <c:spPr>
              <a:solidFill>
                <a:schemeClr val="accent5">
                  <a:lumMod val="50000"/>
                </a:schemeClr>
              </a:solidFill>
              <a:ln>
                <a:noFill/>
              </a:ln>
              <a:effectLst/>
            </c:spPr>
            <c:extLst>
              <c:ext xmlns:c16="http://schemas.microsoft.com/office/drawing/2014/chart" uri="{C3380CC4-5D6E-409C-BE32-E72D297353CC}">
                <c16:uniqueId val="{00000003-BF22-ED4A-9B88-AF2225A9DC02}"/>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lang="en-US" sz="1200" b="0" i="0" u="none" strike="noStrike" kern="1200" baseline="0">
                    <a:solidFill>
                      <a:schemeClr val="dk2">
                        <a:lumMod val="75000"/>
                      </a:schemeClr>
                    </a:solidFill>
                    <a:latin typeface="Tahoma" panose="020B0604030504040204" charset="0"/>
                    <a:ea typeface="Tahoma" panose="020B0604030504040204" charset="0"/>
                    <a:cs typeface="Tahoma" panose="020B0604030504040204" charset="0"/>
                    <a:sym typeface="Tahoma" panose="020B0604030504040204" charset="0"/>
                  </a:defRPr>
                </a:pPr>
                <a:endParaRPr lang="en-US"/>
              </a:p>
            </c:txPr>
            <c:dLblPos val="in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Sheet1!$D$17:$E$17</c:f>
              <c:strCache>
                <c:ptCount val="2"/>
                <c:pt idx="0">
                  <c:v>2010</c:v>
                </c:pt>
                <c:pt idx="1">
                  <c:v>2020</c:v>
                </c:pt>
              </c:strCache>
            </c:strRef>
          </c:cat>
          <c:val>
            <c:numRef>
              <c:f>Sheet1!$D$18:$E$18</c:f>
              <c:numCache>
                <c:formatCode>_(* #,##0_);_(* \(#,##0\);_(* "-"_);_(@_)</c:formatCode>
                <c:ptCount val="2"/>
                <c:pt idx="0">
                  <c:v>199980</c:v>
                </c:pt>
                <c:pt idx="1">
                  <c:v>288360</c:v>
                </c:pt>
              </c:numCache>
            </c:numRef>
          </c:val>
          <c:extLst>
            <c:ext xmlns:c16="http://schemas.microsoft.com/office/drawing/2014/chart" uri="{C3380CC4-5D6E-409C-BE32-E72D297353CC}">
              <c16:uniqueId val="{00000004-BF22-ED4A-9B88-AF2225A9DC02}"/>
            </c:ext>
          </c:extLst>
        </c:ser>
        <c:dLbls>
          <c:showLegendKey val="0"/>
          <c:showVal val="0"/>
          <c:showCatName val="0"/>
          <c:showSerName val="0"/>
          <c:showPercent val="0"/>
          <c:showBubbleSize val="0"/>
        </c:dLbls>
        <c:gapWidth val="100"/>
        <c:overlap val="-24"/>
        <c:axId val="187837040"/>
        <c:axId val="162475280"/>
      </c:barChart>
      <c:catAx>
        <c:axId val="1878370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en-US" sz="1200" b="0" i="0" u="none" strike="noStrike" kern="1200" baseline="0">
                <a:solidFill>
                  <a:schemeClr val="tx2"/>
                </a:solidFill>
                <a:latin typeface="Tahoma" panose="020B0604030504040204" charset="0"/>
                <a:ea typeface="Tahoma" panose="020B0604030504040204" charset="0"/>
                <a:cs typeface="Tahoma" panose="020B0604030504040204" charset="0"/>
                <a:sym typeface="Tahoma" panose="020B0604030504040204" charset="0"/>
              </a:defRPr>
            </a:pPr>
            <a:endParaRPr lang="en-US"/>
          </a:p>
        </c:txPr>
        <c:crossAx val="162475280"/>
        <c:crosses val="autoZero"/>
        <c:auto val="1"/>
        <c:lblAlgn val="ctr"/>
        <c:lblOffset val="100"/>
        <c:noMultiLvlLbl val="0"/>
      </c:catAx>
      <c:valAx>
        <c:axId val="1624752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lang="en-US" sz="1200" b="1" i="0" u="none" strike="noStrike" kern="1200" baseline="0">
                    <a:solidFill>
                      <a:schemeClr val="tx1"/>
                    </a:solidFill>
                    <a:latin typeface="Tahoma" panose="020B0604030504040204" charset="0"/>
                    <a:ea typeface="Tahoma" panose="020B0604030504040204" charset="0"/>
                    <a:cs typeface="Tahoma" panose="020B0604030504040204" charset="0"/>
                    <a:sym typeface="Tahoma" panose="020B0604030504040204" charset="0"/>
                  </a:defRPr>
                </a:pPr>
                <a:r>
                  <a:rPr lang="en-US" sz="1200">
                    <a:solidFill>
                      <a:schemeClr val="tx1"/>
                    </a:solidFill>
                    <a:latin typeface="Tahoma" panose="020B0604030504040204" charset="0"/>
                    <a:ea typeface="Tahoma" panose="020B0604030504040204" charset="0"/>
                    <a:cs typeface="Tahoma" panose="020B0604030504040204" charset="0"/>
                    <a:sym typeface="Tahoma" panose="020B0604030504040204" charset="0"/>
                  </a:rPr>
                  <a:t>Dalam Ton</a:t>
                </a:r>
              </a:p>
            </c:rich>
          </c:tx>
          <c:overlay val="0"/>
          <c:spPr>
            <a:noFill/>
            <a:ln>
              <a:noFill/>
            </a:ln>
            <a:effectLst/>
          </c:spPr>
          <c:txPr>
            <a:bodyPr rot="-5400000" spcFirstLastPara="1" vertOverflow="ellipsis" vert="horz" wrap="square" anchor="ctr" anchorCtr="1"/>
            <a:lstStyle/>
            <a:p>
              <a:pPr>
                <a:defRPr lang="en-US" sz="1200" b="1" i="0" u="none" strike="noStrike" kern="1200" baseline="0">
                  <a:solidFill>
                    <a:schemeClr val="tx1"/>
                  </a:solidFill>
                  <a:latin typeface="Tahoma" panose="020B0604030504040204" charset="0"/>
                  <a:ea typeface="Tahoma" panose="020B0604030504040204" charset="0"/>
                  <a:cs typeface="Tahoma" panose="020B0604030504040204" charset="0"/>
                  <a:sym typeface="Tahoma" panose="020B0604030504040204" charset="0"/>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1200" b="0" i="0" u="none" strike="noStrike" kern="1200" baseline="0">
                <a:solidFill>
                  <a:schemeClr val="tx2"/>
                </a:solidFill>
                <a:latin typeface="Tahoma" panose="020B0604030504040204" charset="0"/>
                <a:ea typeface="Tahoma" panose="020B0604030504040204" charset="0"/>
                <a:cs typeface="Tahoma" panose="020B0604030504040204" charset="0"/>
                <a:sym typeface="Tahoma" panose="020B0604030504040204" charset="0"/>
              </a:defRPr>
            </a:pPr>
            <a:endParaRPr lang="en-US"/>
          </a:p>
        </c:txPr>
        <c:crossAx val="187837040"/>
        <c:crosses val="autoZero"/>
        <c:crossBetween val="between"/>
      </c:valAx>
      <c:spPr>
        <a:noFill/>
        <a:ln>
          <a:noFill/>
        </a:ln>
        <a:effectLst/>
      </c:spPr>
    </c:plotArea>
    <c:plotVisOnly val="1"/>
    <c:dispBlanksAs val="gap"/>
    <c:showDLblsOverMax val="0"/>
    <c:extLst>
      <c:ext uri="{0b15fc19-7d7d-44ad-8c2d-2c3a37ce22c3}">
        <chartProps xmlns="https://web.wps.cn/et/2018/main" chartId="{00a0f481-caf5-46f4-9edb-1fbdb79624a0}"/>
      </c:ext>
    </c:extLst>
  </c:chart>
  <c:spPr>
    <a:noFill/>
    <a:ln>
      <a:noFill/>
    </a:ln>
    <a:effectLst/>
  </c:spPr>
  <c:txPr>
    <a:bodyPr/>
    <a:lstStyle/>
    <a:p>
      <a:pPr>
        <a:defRPr lang="en-US" sz="1200">
          <a:latin typeface="Tahoma" panose="020B0604030504040204" charset="0"/>
          <a:ea typeface="Tahoma" panose="020B0604030504040204" charset="0"/>
          <a:cs typeface="Tahoma" panose="020B0604030504040204" charset="0"/>
          <a:sym typeface="Tahoma" panose="020B060403050404020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98">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0C97F-191B-4763-A053-47E8C28AF9DD}" type="datetimeFigureOut">
              <a:rPr lang="en-US" smtClean="0"/>
              <a:t>1/15/25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1CADC-7F05-436D-9F75-18AF9CC20EA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Konten yang dihasilkan AI mungkin salah.
---
Selamat datang pada presentasi tentang kelompok tani dan bagaimana kelompok tani dapat meningkatkan kesejahteraan petani dan produktivitas pertanian. Dalam presentasi ini, kita akan membahas apa itu kelompok tani, manfaatnya, aturan dan regulasi, partisipasi dan inklusi, akses ke layanan keuangan, standar yang relevan, dan peluang pemasaran kopi bersama yang dapat didapatkan melalui kelompok tani.
</a:t>
            </a:r>
          </a:p>
        </p:txBody>
      </p:sp>
      <p:sp>
        <p:nvSpPr>
          <p:cNvPr id="4" name="Slide Number Placeholder 3"/>
          <p:cNvSpPr>
            <a:spLocks noGrp="1"/>
          </p:cNvSpPr>
          <p:nvPr>
            <p:ph type="sldNum" sz="quarter" idx="5"/>
          </p:nvPr>
        </p:nvSpPr>
        <p:spPr/>
        <p:txBody>
          <a:bodyPr/>
          <a:lstStyle/>
          <a:p>
            <a:fld id="{949A6C50-0C3D-4309-ADF7-8D8A85B2983B}"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Partisipasi dan inklusi anggota kelompok tani memiliki peran penting dalam memperkuat kelompok tani.</a:t>
            </a:r>
          </a:p>
        </p:txBody>
      </p:sp>
      <p:sp>
        <p:nvSpPr>
          <p:cNvPr id="4" name="Slide Number Placeholder 3"/>
          <p:cNvSpPr>
            <a:spLocks noGrp="1"/>
          </p:cNvSpPr>
          <p:nvPr>
            <p:ph type="sldNum" sz="quarter" idx="5"/>
          </p:nvPr>
        </p:nvSpPr>
        <p:spPr/>
        <p:txBody>
          <a:bodyPr/>
          <a:lstStyle/>
          <a:p>
            <a:fld id="{949A6C50-0C3D-4309-ADF7-8D8A85B2983B}" type="slidenum">
              <a:rPr lang="en-US" smtClean="0"/>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Penerapan standar kualitas pertanian dapat membantu petani meningkatkan hasil panen dan mengakses pasar yang lebih besar.</a:t>
            </a:r>
          </a:p>
        </p:txBody>
      </p:sp>
      <p:sp>
        <p:nvSpPr>
          <p:cNvPr id="4" name="Slide Number Placeholder 3"/>
          <p:cNvSpPr>
            <a:spLocks noGrp="1"/>
          </p:cNvSpPr>
          <p:nvPr>
            <p:ph type="sldNum" sz="quarter" idx="5"/>
          </p:nvPr>
        </p:nvSpPr>
        <p:spPr/>
        <p:txBody>
          <a:bodyPr/>
          <a:lstStyle/>
          <a:p>
            <a:fld id="{949A6C50-0C3D-4309-ADF7-8D8A85B2983B}" type="slidenum">
              <a:rPr lang="en-US" smtClean="0"/>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Partisipasi dan inklusi anggota kelompok tani memiliki peran penting dalam memperkuat kelompok tani.</a:t>
            </a:r>
          </a:p>
        </p:txBody>
      </p:sp>
      <p:sp>
        <p:nvSpPr>
          <p:cNvPr id="4" name="Slide Number Placeholder 3"/>
          <p:cNvSpPr>
            <a:spLocks noGrp="1"/>
          </p:cNvSpPr>
          <p:nvPr>
            <p:ph type="sldNum" sz="quarter" idx="5"/>
          </p:nvPr>
        </p:nvSpPr>
        <p:spPr/>
        <p:txBody>
          <a:bodyPr/>
          <a:lstStyle/>
          <a:p>
            <a:fld id="{949A6C50-0C3D-4309-ADF7-8D8A85B2983B}" type="slidenum">
              <a:rPr lang="en-US" smtClean="0"/>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Strategi pemasaran kolektif dapat membantu kelompok tani memperoleh keuntungan lebih besar dengan menjual produk secara bersamaan.</a:t>
            </a:r>
          </a:p>
        </p:txBody>
      </p:sp>
      <p:sp>
        <p:nvSpPr>
          <p:cNvPr id="4" name="Slide Number Placeholder 3"/>
          <p:cNvSpPr>
            <a:spLocks noGrp="1"/>
          </p:cNvSpPr>
          <p:nvPr>
            <p:ph type="sldNum" sz="quarter" idx="5"/>
          </p:nvPr>
        </p:nvSpPr>
        <p:spPr/>
        <p:txBody>
          <a:bodyPr/>
          <a:lstStyle/>
          <a:p>
            <a:fld id="{949A6C50-0C3D-4309-ADF7-8D8A85B2983B}" type="slidenum">
              <a:rPr lang="en-US" smtClean="0"/>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Kelompok tani adalah kelompok petani yang bergabung bersama untuk meningkatkan produktivitas dan kesejahteraan mereka. Dalam kelompok tani, petani dapat berbagi pengetahuan, pengalaman, teknologi, dan sumber daya untuk memaksimalkan hasil panen dan memperbaiki kehidupan mereka.</a:t>
            </a:r>
          </a:p>
        </p:txBody>
      </p:sp>
      <p:sp>
        <p:nvSpPr>
          <p:cNvPr id="4" name="Slide Number Placeholder 3"/>
          <p:cNvSpPr>
            <a:spLocks noGrp="1"/>
          </p:cNvSpPr>
          <p:nvPr>
            <p:ph type="sldNum" sz="quarter" idx="5"/>
          </p:nvPr>
        </p:nvSpPr>
        <p:spPr/>
        <p:txBody>
          <a:bodyPr/>
          <a:lstStyle/>
          <a:p>
            <a:fld id="{949A6C50-0C3D-4309-ADF7-8D8A85B2983B}"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Kelompok tani adalah kelompok petani yang bergabung bersama untuk meningkatkan produktivitas dan kesejahteraan mereka. Dalam kelompok tani, petani dapat berbagi pengetahuan, pengalaman, teknologi, dan sumber daya untuk memaksimalkan hasil panen dan memperbaiki kehidupan mereka.</a:t>
            </a:r>
          </a:p>
        </p:txBody>
      </p:sp>
      <p:sp>
        <p:nvSpPr>
          <p:cNvPr id="4" name="Slide Number Placeholder 3"/>
          <p:cNvSpPr>
            <a:spLocks noGrp="1"/>
          </p:cNvSpPr>
          <p:nvPr>
            <p:ph type="sldNum" sz="quarter" idx="5"/>
          </p:nvPr>
        </p:nvSpPr>
        <p:spPr/>
        <p:txBody>
          <a:bodyPr/>
          <a:lstStyle/>
          <a:p>
            <a:fld id="{949A6C50-0C3D-4309-ADF7-8D8A85B2983B}" type="slidenum">
              <a:rPr lang="en-US" smtClean="0"/>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Bergabung dengan kelompok tani memiliki manfaat yang signifikan, termasuk peningkatan produksi pertanian, peningkatan kesejahteraan petani, dan akses ke teknologi dan informasi pertanian.</a:t>
            </a:r>
          </a:p>
        </p:txBody>
      </p:sp>
      <p:sp>
        <p:nvSpPr>
          <p:cNvPr id="4" name="Slide Number Placeholder 3"/>
          <p:cNvSpPr>
            <a:spLocks noGrp="1"/>
          </p:cNvSpPr>
          <p:nvPr>
            <p:ph type="sldNum" sz="quarter" idx="5"/>
          </p:nvPr>
        </p:nvSpPr>
        <p:spPr/>
        <p:txBody>
          <a:bodyPr/>
          <a:lstStyle/>
          <a:p>
            <a:fld id="{949A6C50-0C3D-4309-ADF7-8D8A85B2983B}" type="slidenum">
              <a:rPr lang="en-US" smtClean="0"/>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Bergabung dengan kelompok tani memiliki manfaat yang signifikan, termasuk peningkatan produksi pertanian, peningkatan kesejahteraan petani, dan akses ke teknologi dan informasi pertanian.</a:t>
            </a:r>
          </a:p>
        </p:txBody>
      </p:sp>
      <p:sp>
        <p:nvSpPr>
          <p:cNvPr id="4" name="Slide Number Placeholder 3"/>
          <p:cNvSpPr>
            <a:spLocks noGrp="1"/>
          </p:cNvSpPr>
          <p:nvPr>
            <p:ph type="sldNum" sz="quarter" idx="5"/>
          </p:nvPr>
        </p:nvSpPr>
        <p:spPr/>
        <p:txBody>
          <a:bodyPr/>
          <a:lstStyle/>
          <a:p>
            <a:fld id="{949A6C50-0C3D-4309-ADF7-8D8A85B2983B}" type="slidenum">
              <a:rPr lang="en-US" smtClean="0"/>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Partisipasi dan inklusi anggota kelompok tani memiliki peran penting dalam memperkuat kelompok tani.</a:t>
            </a:r>
          </a:p>
        </p:txBody>
      </p:sp>
      <p:sp>
        <p:nvSpPr>
          <p:cNvPr id="4" name="Slide Number Placeholder 3"/>
          <p:cNvSpPr>
            <a:spLocks noGrp="1"/>
          </p:cNvSpPr>
          <p:nvPr>
            <p:ph type="sldNum" sz="quarter" idx="5"/>
          </p:nvPr>
        </p:nvSpPr>
        <p:spPr/>
        <p:txBody>
          <a:bodyPr/>
          <a:lstStyle/>
          <a:p>
            <a:fld id="{949A6C50-0C3D-4309-ADF7-8D8A85B2983B}" type="slidenum">
              <a:rPr lang="en-US" smtClean="0"/>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Kelompok tani dapat menggunakan strategi tertentu untuk meningkatkan partisipasi anggota, seperti mengadakan pertemuan rutin dan melibatkan anggota dalam pengambilan keputusan.</a:t>
            </a:r>
          </a:p>
        </p:txBody>
      </p:sp>
      <p:sp>
        <p:nvSpPr>
          <p:cNvPr id="4" name="Slide Number Placeholder 3"/>
          <p:cNvSpPr>
            <a:spLocks noGrp="1"/>
          </p:cNvSpPr>
          <p:nvPr>
            <p:ph type="sldNum" sz="quarter" idx="5"/>
          </p:nvPr>
        </p:nvSpPr>
        <p:spPr/>
        <p:txBody>
          <a:bodyPr/>
          <a:lstStyle/>
          <a:p>
            <a:fld id="{949A6C50-0C3D-4309-ADF7-8D8A85B2983B}" type="slidenum">
              <a:rPr lang="en-US" smtClean="0"/>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Partisipasi dan inklusi anggota kelompok tani memiliki peran penting dalam memperkuat kelompok tani.</a:t>
            </a:r>
          </a:p>
        </p:txBody>
      </p:sp>
      <p:sp>
        <p:nvSpPr>
          <p:cNvPr id="4" name="Slide Number Placeholder 3"/>
          <p:cNvSpPr>
            <a:spLocks noGrp="1"/>
          </p:cNvSpPr>
          <p:nvPr>
            <p:ph type="sldNum" sz="quarter" idx="5"/>
          </p:nvPr>
        </p:nvSpPr>
        <p:spPr/>
        <p:txBody>
          <a:bodyPr/>
          <a:lstStyle/>
          <a:p>
            <a:fld id="{949A6C50-0C3D-4309-ADF7-8D8A85B2983B}" type="slidenum">
              <a:rPr lang="en-US" smtClean="0"/>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Mikrofinansial dan kredit pertanian merupakan sumber keuangan penting bagi petani yang ingin meningkatkan produktivitas pertanian mereka.</a:t>
            </a:r>
          </a:p>
        </p:txBody>
      </p:sp>
      <p:sp>
        <p:nvSpPr>
          <p:cNvPr id="4" name="Slide Number Placeholder 3"/>
          <p:cNvSpPr>
            <a:spLocks noGrp="1"/>
          </p:cNvSpPr>
          <p:nvPr>
            <p:ph type="sldNum" sz="quarter" idx="5"/>
          </p:nvPr>
        </p:nvSpPr>
        <p:spPr/>
        <p:txBody>
          <a:bodyPr/>
          <a:lstStyle/>
          <a:p>
            <a:fld id="{949A6C50-0C3D-4309-ADF7-8D8A85B2983B}" type="slidenum">
              <a:rPr lang="en-US" smtClean="0"/>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7870" y="978408"/>
            <a:ext cx="5021183" cy="5074226"/>
          </a:xfrm>
        </p:spPr>
        <p:txBody>
          <a:bodyPr anchor="t">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91A759-BFF8-4B5B-9ECE-D93AC303B331}" type="datetime1">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FDF398-5DA3-4937-BE3F-7CA1B9158252}" type="datetime1">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168" y="996791"/>
            <a:ext cx="5011962" cy="49569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91ED9-F929-4A92-90F9-3C9C84ABBE83}" type="datetime1">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BAB316-A2E6-49F2-825C-64AA951E4184}" type="datetime1">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E9748B-ADD6-4C5A-8C2A-A39721276E74}" type="datetime1">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F98CC-160E-494C-8C3C-8CDC5FA257D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7870" y="978408"/>
            <a:ext cx="5021182" cy="5207699"/>
          </a:xfrm>
        </p:spPr>
        <p:txBody>
          <a:bodyPr/>
          <a:lstStyle/>
          <a:p>
            <a:r>
              <a:rPr lang="en-US"/>
              <a:t>Click to edit Master title style</a:t>
            </a:r>
          </a:p>
        </p:txBody>
      </p:sp>
      <p:sp>
        <p:nvSpPr>
          <p:cNvPr id="3" name="Content Placeholder 2"/>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41FB0F-3C5C-4949-B933-9C7E511ED094}" type="datetime1">
              <a:rPr lang="en-US" smtClean="0"/>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F98CC-160E-494C-8C3C-8CDC5FA257D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p:cNvSpPr>
            <a:spLocks noGrp="1"/>
          </p:cNvSpPr>
          <p:nvPr>
            <p:ph type="title"/>
          </p:nvPr>
        </p:nvSpPr>
        <p:spPr>
          <a:xfrm>
            <a:off x="517869" y="978119"/>
            <a:ext cx="11165481" cy="1073056"/>
          </a:xfrm>
        </p:spPr>
        <p:txBody>
          <a:bodyPr/>
          <a:lstStyle/>
          <a:p>
            <a:r>
              <a:rPr lang="en-US"/>
              <a:t>Click to edit Master title style</a:t>
            </a:r>
          </a:p>
        </p:txBody>
      </p:sp>
      <p:sp>
        <p:nvSpPr>
          <p:cNvPr id="3" name="Text Placeholder 2"/>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17870" y="6420414"/>
            <a:ext cx="2743200" cy="365125"/>
          </a:xfrm>
        </p:spPr>
        <p:txBody>
          <a:bodyPr/>
          <a:lstStyle/>
          <a:p>
            <a:fld id="{C2F01D58-E949-4BCB-829A-BBF80E38D59C}" type="datetime1">
              <a:rPr lang="en-US" smtClean="0"/>
              <a:t>1/15/25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DF98CC-160E-494C-8C3C-8CDC5FA257D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10A846-0DA4-4D92-9BF1-DE8C52C1F4DF}" type="datetime1">
              <a:rPr lang="en-US" smtClean="0"/>
              <a:t>1/15/25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F98CC-160E-494C-8C3C-8CDC5FA257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12331-4A9C-472F-A7FA-968157338839}" type="datetime1">
              <a:rPr lang="en-US" smtClean="0"/>
              <a:t>1/15/25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F98CC-160E-494C-8C3C-8CDC5FA257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p>
        </p:txBody>
      </p:sp>
      <p:sp>
        <p:nvSpPr>
          <p:cNvPr id="3" name="Content Placeholder 2"/>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197F3D-ED52-43FD-A26D-318B71534485}" type="datetime1">
              <a:rPr lang="en-US" smtClean="0"/>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F98CC-160E-494C-8C3C-8CDC5FA257D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p>
        </p:txBody>
      </p:sp>
      <p:sp>
        <p:nvSpPr>
          <p:cNvPr id="3" name="Picture Placeholder 2"/>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291FA4-6264-4BB8-B3B5-77711EED2D82}" type="datetime1">
              <a:rPr lang="en-US" smtClean="0"/>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F98CC-160E-494C-8C3C-8CDC5FA257D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1/15/25</a:t>
            </a:fld>
            <a:endParaRPr lang="en-US"/>
          </a:p>
        </p:txBody>
      </p:sp>
      <p:sp>
        <p:nvSpPr>
          <p:cNvPr id="5" name="Footer Placeholder 4"/>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t>‹#›</a:t>
            </a:fld>
            <a:endParaRPr lang="en-US"/>
          </a:p>
        </p:txBody>
      </p:sp>
      <p:sp>
        <p:nvSpPr>
          <p:cNvPr id="14" name="Rectangle 13"/>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15.GIF"/><Relationship Id="rId17" Type="http://schemas.openxmlformats.org/officeDocument/2006/relationships/image" Target="../media/image20.png"/><Relationship Id="rId2" Type="http://schemas.openxmlformats.org/officeDocument/2006/relationships/tags" Target="../tags/tag5.xml"/><Relationship Id="rId16" Type="http://schemas.openxmlformats.org/officeDocument/2006/relationships/image" Target="../media/image19.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14.png"/><Relationship Id="rId5" Type="http://schemas.openxmlformats.org/officeDocument/2006/relationships/tags" Target="../tags/tag8.xml"/><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tags" Target="../tags/tag7.xml"/><Relationship Id="rId9" Type="http://schemas.openxmlformats.org/officeDocument/2006/relationships/slideLayout" Target="../slideLayouts/slideLayout7.xml"/><Relationship Id="rId1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p:cNvSpPr>
            <a:spLocks noGrp="1" noRot="1" noChangeAspect="1" noMove="1" noResize="1" noEditPoints="1" noAdjustHandles="1" noChangeArrowheads="1" noChangeShapeType="1" noTextEdit="1"/>
          </p:cNvSpPr>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elompok tani kopi"/>
          <p:cNvPicPr>
            <a:picLocks noChangeAspect="1"/>
          </p:cNvPicPr>
          <p:nvPr/>
        </p:nvPicPr>
        <p:blipFill>
          <a:blip r:embed="rId3"/>
          <a:srcRect r="-1" b="1721"/>
          <a:stretch>
            <a:fillRect/>
          </a:stretch>
        </p:blipFill>
        <p:spPr>
          <a:xfrm>
            <a:off x="20" y="10"/>
            <a:ext cx="12188932" cy="6857990"/>
          </a:xfrm>
          <a:prstGeom prst="rect">
            <a:avLst/>
          </a:prstGeom>
        </p:spPr>
      </p:pic>
      <p:sp>
        <p:nvSpPr>
          <p:cNvPr id="62" name="Rectangle 61"/>
          <p:cNvSpPr>
            <a:spLocks noGrp="1" noRot="1" noChangeAspect="1" noMove="1" noResize="1" noEditPoints="1" noAdjustHandles="1" noChangeArrowheads="1" noChangeShapeType="1" noTextEdit="1"/>
          </p:cNvSpPr>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a:spLocks noGrp="1" noRot="1" noChangeAspect="1" noMove="1" noResize="1" noEditPoints="1" noAdjustHandles="1" noChangeArrowheads="1" noChangeShapeType="1" noTextEdit="1"/>
          </p:cNvSpPr>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a:spLocks noGrp="1" noRot="1" noChangeAspect="1" noMove="1" noResize="1" noEditPoints="1" noAdjustHandles="1" noChangeArrowheads="1" noChangeShapeType="1" noTextEdit="1"/>
          </p:cNvSpPr>
          <p:nvPr/>
        </p:nvSpPr>
        <p:spPr>
          <a:xfrm rot="10800000">
            <a:off x="1524" y="3205874"/>
            <a:ext cx="12188952" cy="3652125"/>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7870" y="978408"/>
            <a:ext cx="5021182" cy="2334248"/>
          </a:xfrm>
        </p:spPr>
        <p:txBody>
          <a:bodyPr anchor="t">
            <a:normAutofit fontScale="90000"/>
          </a:bodyPr>
          <a:lstStyle/>
          <a:p>
            <a:pPr>
              <a:lnSpc>
                <a:spcPct val="90000"/>
              </a:lnSpc>
            </a:pPr>
            <a:r>
              <a:rPr lang="en-US" sz="3400" err="1">
                <a:solidFill>
                  <a:srgbClr val="FFFFFF"/>
                </a:solidFill>
                <a:latin typeface="Tahoma" panose="020B0604030504040204" charset="0"/>
                <a:cs typeface="Tahoma" panose="020B0604030504040204" charset="0"/>
              </a:rPr>
              <a:t>Optimalisasi</a:t>
            </a:r>
            <a:r>
              <a:rPr lang="en-US" sz="3400">
                <a:solidFill>
                  <a:srgbClr val="FFFFFF"/>
                </a:solidFill>
                <a:latin typeface="Tahoma" panose="020B0604030504040204" charset="0"/>
                <a:cs typeface="Tahoma" panose="020B0604030504040204" charset="0"/>
              </a:rPr>
              <a:t> </a:t>
            </a:r>
            <a:r>
              <a:rPr lang="en-US" sz="3400" err="1">
                <a:solidFill>
                  <a:srgbClr val="FFFFFF"/>
                </a:solidFill>
                <a:latin typeface="Tahoma" panose="020B0604030504040204" charset="0"/>
                <a:cs typeface="Tahoma" panose="020B0604030504040204" charset="0"/>
              </a:rPr>
              <a:t>Kelompok</a:t>
            </a:r>
            <a:r>
              <a:rPr lang="en-US" sz="3400">
                <a:solidFill>
                  <a:srgbClr val="FFFFFF"/>
                </a:solidFill>
                <a:latin typeface="Tahoma" panose="020B0604030504040204" charset="0"/>
                <a:cs typeface="Tahoma" panose="020B0604030504040204" charset="0"/>
              </a:rPr>
              <a:t> Tani </a:t>
            </a:r>
            <a:r>
              <a:rPr lang="en-US" sz="3400" err="1">
                <a:solidFill>
                  <a:srgbClr val="FFFFFF"/>
                </a:solidFill>
                <a:latin typeface="Tahoma" panose="020B0604030504040204" charset="0"/>
                <a:cs typeface="Tahoma" panose="020B0604030504040204" charset="0"/>
              </a:rPr>
              <a:t>untuk</a:t>
            </a:r>
            <a:r>
              <a:rPr lang="en-US" sz="3400">
                <a:solidFill>
                  <a:srgbClr val="FFFFFF"/>
                </a:solidFill>
                <a:latin typeface="Tahoma" panose="020B0604030504040204" charset="0"/>
                <a:cs typeface="Tahoma" panose="020B0604030504040204" charset="0"/>
              </a:rPr>
              <a:t> </a:t>
            </a:r>
            <a:r>
              <a:rPr lang="en-US" sz="3400" err="1">
                <a:solidFill>
                  <a:srgbClr val="FFFFFF"/>
                </a:solidFill>
                <a:latin typeface="Tahoma" panose="020B0604030504040204" charset="0"/>
                <a:cs typeface="Tahoma" panose="020B0604030504040204" charset="0"/>
              </a:rPr>
              <a:t>Peningkatan</a:t>
            </a:r>
            <a:r>
              <a:rPr lang="en-US" sz="3400">
                <a:solidFill>
                  <a:srgbClr val="FFFFFF"/>
                </a:solidFill>
                <a:latin typeface="Tahoma" panose="020B0604030504040204" charset="0"/>
                <a:cs typeface="Tahoma" panose="020B0604030504040204" charset="0"/>
              </a:rPr>
              <a:t> </a:t>
            </a:r>
            <a:r>
              <a:rPr lang="en-US" sz="3400" err="1">
                <a:solidFill>
                  <a:srgbClr val="FFFFFF"/>
                </a:solidFill>
                <a:latin typeface="Tahoma" panose="020B0604030504040204" charset="0"/>
                <a:cs typeface="Tahoma" panose="020B0604030504040204" charset="0"/>
              </a:rPr>
              <a:t>Kesejahteraan</a:t>
            </a:r>
            <a:r>
              <a:rPr lang="en-US" sz="3400">
                <a:solidFill>
                  <a:srgbClr val="FFFFFF"/>
                </a:solidFill>
                <a:latin typeface="Tahoma" panose="020B0604030504040204" charset="0"/>
                <a:cs typeface="Tahoma" panose="020B0604030504040204" charset="0"/>
              </a:rPr>
              <a:t> dan </a:t>
            </a:r>
            <a:r>
              <a:rPr lang="en-US" sz="3400" err="1">
                <a:solidFill>
                  <a:srgbClr val="FFFFFF"/>
                </a:solidFill>
                <a:latin typeface="Tahoma" panose="020B0604030504040204" charset="0"/>
                <a:cs typeface="Tahoma" panose="020B0604030504040204" charset="0"/>
              </a:rPr>
              <a:t>Produktivitas</a:t>
            </a:r>
            <a:r>
              <a:rPr lang="en-US" sz="3400">
                <a:solidFill>
                  <a:srgbClr val="FFFFFF"/>
                </a:solidFill>
                <a:latin typeface="Tahoma" panose="020B0604030504040204" charset="0"/>
                <a:cs typeface="Tahoma" panose="020B0604030504040204" charset="0"/>
              </a:rPr>
              <a:t> </a:t>
            </a:r>
            <a:r>
              <a:rPr lang="en-US" sz="3400" err="1">
                <a:solidFill>
                  <a:srgbClr val="FFFFFF"/>
                </a:solidFill>
                <a:latin typeface="Tahoma" panose="020B0604030504040204" charset="0"/>
                <a:cs typeface="Tahoma" panose="020B0604030504040204" charset="0"/>
              </a:rPr>
              <a:t>Pertanian</a:t>
            </a:r>
            <a:endParaRPr lang="en-US" sz="3400">
              <a:solidFill>
                <a:srgbClr val="FFFFFF"/>
              </a:solidFill>
              <a:latin typeface="Tahoma" panose="020B0604030504040204" charset="0"/>
              <a:cs typeface="Tahoma" panose="020B0604030504040204" charset="0"/>
            </a:endParaRPr>
          </a:p>
        </p:txBody>
      </p:sp>
      <p:sp>
        <p:nvSpPr>
          <p:cNvPr id="3" name="Subtitle 2"/>
          <p:cNvSpPr>
            <a:spLocks noGrp="1"/>
          </p:cNvSpPr>
          <p:nvPr>
            <p:ph type="subTitle" idx="1"/>
          </p:nvPr>
        </p:nvSpPr>
        <p:spPr>
          <a:xfrm>
            <a:off x="6637989" y="4467616"/>
            <a:ext cx="5558369" cy="1828799"/>
          </a:xfrm>
        </p:spPr>
        <p:txBody>
          <a:bodyPr anchor="b">
            <a:normAutofit/>
          </a:bodyPr>
          <a:lstStyle/>
          <a:p>
            <a:r>
              <a:rPr lang="en-US" sz="2000" i="0" dirty="0">
                <a:solidFill>
                  <a:srgbClr val="FFFFFF"/>
                </a:solidFill>
                <a:latin typeface="Tahoma" panose="020B0604030504040204" charset="0"/>
                <a:cs typeface="Tahoma" panose="020B0604030504040204" charset="0"/>
              </a:rPr>
              <a:t>Pusat </a:t>
            </a:r>
            <a:r>
              <a:rPr lang="en-US" sz="2000" i="0" dirty="0" err="1">
                <a:solidFill>
                  <a:srgbClr val="FFFFFF"/>
                </a:solidFill>
                <a:latin typeface="Tahoma" panose="020B0604030504040204" charset="0"/>
                <a:cs typeface="Tahoma" panose="020B0604030504040204" charset="0"/>
              </a:rPr>
              <a:t>Penelitian</a:t>
            </a:r>
            <a:r>
              <a:rPr lang="en-US" sz="2000" i="0" dirty="0">
                <a:solidFill>
                  <a:srgbClr val="FFFFFF"/>
                </a:solidFill>
                <a:latin typeface="Tahoma" panose="020B0604030504040204" charset="0"/>
                <a:cs typeface="Tahoma" panose="020B0604030504040204" charset="0"/>
              </a:rPr>
              <a:t> Kopi dan Kakao Indonesia</a:t>
            </a:r>
          </a:p>
        </p:txBody>
      </p:sp>
      <p:sp>
        <p:nvSpPr>
          <p:cNvPr id="65" name="Rectangle 64"/>
          <p:cNvSpPr>
            <a:spLocks noGrp="1" noRot="1" noChangeAspect="1" noMove="1" noResize="1" noEditPoints="1" noAdjustHandles="1" noChangeArrowheads="1" noChangeShapeType="1" noTextEdit="1"/>
          </p:cNvSpPr>
          <p:nvPr/>
        </p:nvSpPr>
        <p:spPr>
          <a:xfrm>
            <a:off x="6662168" y="6300289"/>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4">
              <a:lumMod val="20000"/>
              <a:lumOff val="80000"/>
            </a:schemeClr>
          </a:solidFill>
          <a:ln w="12700" cap="flat" cmpd="sng" algn="ctr">
            <a:solidFill>
              <a:schemeClr val="tx2">
                <a:lumMod val="7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p:cNvSpPr>
            <a:spLocks noGrp="1"/>
          </p:cNvSpPr>
          <p:nvPr>
            <p:ph type="ctrTitle"/>
          </p:nvPr>
        </p:nvSpPr>
        <p:spPr>
          <a:xfrm>
            <a:off x="521208" y="1211766"/>
            <a:ext cx="7237052" cy="4727988"/>
          </a:xfrm>
        </p:spPr>
        <p:txBody>
          <a:bodyPr anchor="b">
            <a:normAutofit/>
          </a:bodyPr>
          <a:lstStyle/>
          <a:p>
            <a:r>
              <a:rPr lang="en-US">
                <a:solidFill>
                  <a:schemeClr val="bg1"/>
                </a:solidFill>
                <a:latin typeface="Tahoma" panose="020B0604030504040204" charset="0"/>
                <a:cs typeface="Tahoma" panose="020B0604030504040204" charset="0"/>
              </a:rPr>
              <a:t>Pengenalan Kelompok Tani</a:t>
            </a:r>
          </a:p>
        </p:txBody>
      </p:sp>
      <p:sp>
        <p:nvSpPr>
          <p:cNvPr id="9" name="Freeform: Shape 8"/>
          <p:cNvSpPr>
            <a:spLocks noGrp="1" noRot="1" noChangeAspect="1" noMove="1" noResize="1" noEditPoints="1" noAdjustHandles="1" noChangeArrowheads="1" noChangeShapeType="1" noTextEdit="1"/>
          </p:cNvSpPr>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p:cNvSpPr>
            <a:spLocks noGrp="1"/>
          </p:cNvSpPr>
          <p:nvPr>
            <p:ph type="title"/>
          </p:nvPr>
        </p:nvSpPr>
        <p:spPr>
          <a:xfrm>
            <a:off x="517870" y="992785"/>
            <a:ext cx="5222465" cy="4870457"/>
          </a:xfrm>
        </p:spPr>
        <p:txBody>
          <a:bodyPr>
            <a:normAutofit/>
          </a:bodyPr>
          <a:lstStyle/>
          <a:p>
            <a:r>
              <a:rPr lang="id-ID" sz="3300" dirty="0">
                <a:latin typeface="Tahoma" panose="020B0604030504040204" charset="0"/>
                <a:cs typeface="Tahoma" panose="020B0604030504040204" charset="0"/>
              </a:rPr>
              <a:t>Kelompok Tani</a:t>
            </a:r>
            <a:br>
              <a:rPr lang="id-ID" dirty="0">
                <a:latin typeface="Tahoma" panose="020B0604030504040204" charset="0"/>
                <a:cs typeface="Tahoma" panose="020B0604030504040204" charset="0"/>
              </a:rPr>
            </a:br>
            <a:br>
              <a:rPr lang="id-ID" dirty="0">
                <a:latin typeface="Tahoma" panose="020B0604030504040204" charset="0"/>
                <a:cs typeface="Tahoma" panose="020B0604030504040204" charset="0"/>
              </a:rPr>
            </a:br>
            <a:r>
              <a:rPr lang="id-ID" sz="1800" dirty="0">
                <a:latin typeface="Tahoma" panose="020B0604030504040204" charset="0"/>
                <a:ea typeface="+mj-lt"/>
                <a:cs typeface="Tahoma" panose="020B0604030504040204" charset="0"/>
              </a:rPr>
              <a:t>(</a:t>
            </a:r>
            <a:r>
              <a:rPr lang="id-ID" sz="1800" dirty="0" err="1">
                <a:latin typeface="Tahoma" panose="020B0604030504040204" charset="0"/>
                <a:ea typeface="+mj-lt"/>
                <a:cs typeface="Tahoma" panose="020B0604030504040204" charset="0"/>
              </a:rPr>
              <a:t>Permentan</a:t>
            </a:r>
            <a:r>
              <a:rPr lang="id-ID" sz="1800" dirty="0">
                <a:latin typeface="Tahoma" panose="020B0604030504040204" charset="0"/>
                <a:ea typeface="+mj-lt"/>
                <a:cs typeface="Tahoma" panose="020B0604030504040204" charset="0"/>
              </a:rPr>
              <a:t> Nomor: </a:t>
            </a:r>
            <a:r>
              <a:rPr lang="en-US" altLang="id-ID" sz="1800" dirty="0">
                <a:latin typeface="Tahoma" panose="020B0604030504040204" charset="0"/>
                <a:ea typeface="+mj-lt"/>
                <a:cs typeface="Tahoma" panose="020B0604030504040204" charset="0"/>
              </a:rPr>
              <a:t>82</a:t>
            </a:r>
            <a:r>
              <a:rPr lang="id-ID" sz="1800" dirty="0">
                <a:latin typeface="Tahoma" panose="020B0604030504040204" charset="0"/>
                <a:ea typeface="+mj-lt"/>
                <a:cs typeface="Tahoma" panose="020B0604030504040204" charset="0"/>
              </a:rPr>
              <a:t>/</a:t>
            </a:r>
            <a:r>
              <a:rPr lang="en-US" altLang="id-ID" sz="1800" dirty="0" err="1">
                <a:latin typeface="Tahoma" panose="020B0604030504040204" charset="0"/>
                <a:ea typeface="+mj-lt"/>
                <a:cs typeface="Tahoma" panose="020B0604030504040204" charset="0"/>
              </a:rPr>
              <a:t>Permentan</a:t>
            </a:r>
            <a:r>
              <a:rPr lang="id-ID" sz="1800" dirty="0">
                <a:latin typeface="Tahoma" panose="020B0604030504040204" charset="0"/>
                <a:ea typeface="+mj-lt"/>
                <a:cs typeface="Tahoma" panose="020B0604030504040204" charset="0"/>
              </a:rPr>
              <a:t>/OT. 1</a:t>
            </a:r>
            <a:r>
              <a:rPr lang="en-US" altLang="id-ID" sz="1800" dirty="0">
                <a:latin typeface="Tahoma" panose="020B0604030504040204" charset="0"/>
                <a:ea typeface="+mj-lt"/>
                <a:cs typeface="Tahoma" panose="020B0604030504040204" charset="0"/>
              </a:rPr>
              <a:t>4</a:t>
            </a:r>
            <a:r>
              <a:rPr lang="id-ID" sz="1800" dirty="0">
                <a:latin typeface="Tahoma" panose="020B0604030504040204" charset="0"/>
                <a:ea typeface="+mj-lt"/>
                <a:cs typeface="Tahoma" panose="020B0604030504040204" charset="0"/>
              </a:rPr>
              <a:t>0/</a:t>
            </a:r>
            <a:r>
              <a:rPr lang="en-US" altLang="id-ID" sz="1800" dirty="0">
                <a:latin typeface="Tahoma" panose="020B0604030504040204" charset="0"/>
                <a:ea typeface="+mj-lt"/>
                <a:cs typeface="Tahoma" panose="020B0604030504040204" charset="0"/>
              </a:rPr>
              <a:t>8</a:t>
            </a:r>
            <a:r>
              <a:rPr lang="id-ID" sz="1800" dirty="0">
                <a:latin typeface="Tahoma" panose="020B0604030504040204" charset="0"/>
                <a:ea typeface="+mj-lt"/>
                <a:cs typeface="Tahoma" panose="020B0604030504040204" charset="0"/>
              </a:rPr>
              <a:t>/20</a:t>
            </a:r>
            <a:r>
              <a:rPr lang="en-US" altLang="id-ID" sz="1800" dirty="0">
                <a:latin typeface="Tahoma" panose="020B0604030504040204" charset="0"/>
                <a:ea typeface="+mj-lt"/>
                <a:cs typeface="Tahoma" panose="020B0604030504040204" charset="0"/>
              </a:rPr>
              <a:t>13</a:t>
            </a:r>
            <a:r>
              <a:rPr lang="id-ID" sz="1800" dirty="0">
                <a:latin typeface="Tahoma" panose="020B0604030504040204" charset="0"/>
                <a:ea typeface="+mj-lt"/>
                <a:cs typeface="Tahoma" panose="020B0604030504040204" charset="0"/>
              </a:rPr>
              <a:t>).</a:t>
            </a:r>
            <a:br>
              <a:rPr lang="id-ID" sz="1800" dirty="0">
                <a:latin typeface="Tahoma" panose="020B0604030504040204" charset="0"/>
                <a:cs typeface="Tahoma" panose="020B0604030504040204" charset="0"/>
              </a:rPr>
            </a:br>
            <a:r>
              <a:rPr lang="id-ID" sz="1800" b="0" dirty="0">
                <a:latin typeface="Tahoma" panose="020B0604030504040204" charset="0"/>
                <a:cs typeface="Tahoma" panose="020B0604030504040204" charset="0"/>
              </a:rPr>
              <a:t>Kelembagaan petani/peternak/pekebun yang dibentuk atas dasar kesamaan kepentingan, kesamaan kondisi lingkungan (sosial, ekonomi dan </a:t>
            </a:r>
            <a:r>
              <a:rPr lang="id-ID" sz="1800" b="0" dirty="0" err="1">
                <a:latin typeface="Tahoma" panose="020B0604030504040204" charset="0"/>
                <a:cs typeface="Tahoma" panose="020B0604030504040204" charset="0"/>
              </a:rPr>
              <a:t>sumberdaya</a:t>
            </a:r>
            <a:r>
              <a:rPr lang="id-ID" sz="1800" b="0" dirty="0">
                <a:latin typeface="Tahoma" panose="020B0604030504040204" charset="0"/>
                <a:cs typeface="Tahoma" panose="020B0604030504040204" charset="0"/>
              </a:rPr>
              <a:t>) dan keakraban untuk meningkatkan dan mengembangkan usaha anggotanya.</a:t>
            </a:r>
          </a:p>
          <a:p>
            <a:endParaRPr lang="id-ID" dirty="0">
              <a:latin typeface="Tahoma" panose="020B0604030504040204" charset="0"/>
              <a:cs typeface="Tahoma" panose="020B0604030504040204" charset="0"/>
            </a:endParaRPr>
          </a:p>
        </p:txBody>
      </p:sp>
      <p:sp>
        <p:nvSpPr>
          <p:cNvPr id="5" name="Judul 1"/>
          <p:cNvSpPr txBox="1"/>
          <p:nvPr/>
        </p:nvSpPr>
        <p:spPr>
          <a:xfrm>
            <a:off x="6096285" y="992785"/>
            <a:ext cx="5768804" cy="4870457"/>
          </a:xfrm>
          <a:prstGeom prst="rect">
            <a:avLst/>
          </a:prstGeom>
        </p:spPr>
        <p:txBody>
          <a:bodyPr vert="horz" lIns="91440" tIns="45720" rIns="91440" bIns="45720" rtlCol="0" anchor="t">
            <a:normAutofit fontScale="57500" lnSpcReduction="20000"/>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r>
              <a:rPr lang="id-ID" sz="7000" dirty="0">
                <a:latin typeface="Tahoma" panose="020B0604030504040204" charset="0"/>
                <a:cs typeface="Tahoma" panose="020B0604030504040204" charset="0"/>
              </a:rPr>
              <a:t>Gabungan Kelompok Tani (GAPOKTAN)</a:t>
            </a:r>
            <a:br>
              <a:rPr lang="id-ID" sz="7000" dirty="0">
                <a:latin typeface="Tahoma" panose="020B0604030504040204" charset="0"/>
                <a:cs typeface="Tahoma" panose="020B0604030504040204" charset="0"/>
              </a:rPr>
            </a:br>
            <a:endParaRPr lang="id-ID" sz="7000">
              <a:latin typeface="Tahoma" panose="020B0604030504040204" charset="0"/>
              <a:ea typeface="+mj-lt"/>
              <a:cs typeface="Tahoma" panose="020B0604030504040204" charset="0"/>
            </a:endParaRPr>
          </a:p>
          <a:p>
            <a:r>
              <a:rPr lang="id-ID" sz="3790" b="0" dirty="0">
                <a:latin typeface="Tahoma" panose="020B0604030504040204" charset="0"/>
                <a:ea typeface="+mj-lt"/>
                <a:cs typeface="Tahoma" panose="020B0604030504040204" charset="0"/>
              </a:rPr>
              <a:t>Berdasarkan Keputusan Menteri Pertanian </a:t>
            </a:r>
            <a:r>
              <a:rPr lang="id-ID" sz="3790" dirty="0">
                <a:latin typeface="Tahoma" panose="020B0604030504040204" charset="0"/>
                <a:ea typeface="+mj-lt"/>
                <a:cs typeface="Tahoma" panose="020B0604030504040204" charset="0"/>
              </a:rPr>
              <a:t>Nomor </a:t>
            </a:r>
            <a:r>
              <a:rPr lang="en-US" altLang="id-ID" sz="3790" dirty="0">
                <a:latin typeface="Tahoma" panose="020B0604030504040204" charset="0"/>
                <a:ea typeface="+mj-lt"/>
                <a:cs typeface="Tahoma" panose="020B0604030504040204" charset="0"/>
              </a:rPr>
              <a:t>82</a:t>
            </a:r>
            <a:r>
              <a:rPr lang="id-ID" sz="3790" dirty="0">
                <a:latin typeface="Tahoma" panose="020B0604030504040204" charset="0"/>
                <a:ea typeface="+mj-lt"/>
                <a:cs typeface="Tahoma" panose="020B0604030504040204" charset="0"/>
              </a:rPr>
              <a:t>/</a:t>
            </a:r>
            <a:r>
              <a:rPr lang="en-US" altLang="id-ID" sz="3790" err="1">
                <a:latin typeface="Tahoma" panose="020B0604030504040204" charset="0"/>
                <a:ea typeface="+mj-lt"/>
                <a:cs typeface="Tahoma" panose="020B0604030504040204" charset="0"/>
              </a:rPr>
              <a:t>Permentan</a:t>
            </a:r>
            <a:r>
              <a:rPr lang="id-ID" sz="3790" dirty="0">
                <a:latin typeface="Tahoma" panose="020B0604030504040204" charset="0"/>
                <a:ea typeface="+mj-lt"/>
                <a:cs typeface="Tahoma" panose="020B0604030504040204" charset="0"/>
              </a:rPr>
              <a:t>/OT.1</a:t>
            </a:r>
            <a:r>
              <a:rPr lang="en-US" altLang="id-ID" sz="3790" dirty="0">
                <a:latin typeface="Tahoma" panose="020B0604030504040204" charset="0"/>
                <a:ea typeface="+mj-lt"/>
                <a:cs typeface="Tahoma" panose="020B0604030504040204" charset="0"/>
              </a:rPr>
              <a:t>4</a:t>
            </a:r>
            <a:r>
              <a:rPr lang="id-ID" sz="3790" dirty="0">
                <a:latin typeface="Tahoma" panose="020B0604030504040204" charset="0"/>
                <a:ea typeface="+mj-lt"/>
                <a:cs typeface="Tahoma" panose="020B0604030504040204" charset="0"/>
              </a:rPr>
              <a:t>0/</a:t>
            </a:r>
            <a:r>
              <a:rPr lang="en-US" altLang="id-ID" sz="3790" dirty="0">
                <a:latin typeface="Tahoma" panose="020B0604030504040204" charset="0"/>
                <a:ea typeface="+mj-lt"/>
                <a:cs typeface="Tahoma" panose="020B0604030504040204" charset="0"/>
              </a:rPr>
              <a:t>8</a:t>
            </a:r>
            <a:r>
              <a:rPr lang="id-ID" sz="3790" dirty="0">
                <a:latin typeface="Tahoma" panose="020B0604030504040204" charset="0"/>
                <a:ea typeface="+mj-lt"/>
                <a:cs typeface="Tahoma" panose="020B0604030504040204" charset="0"/>
              </a:rPr>
              <a:t>/</a:t>
            </a:r>
            <a:r>
              <a:rPr lang="en-US" altLang="id-ID" sz="3790" dirty="0">
                <a:latin typeface="Tahoma" panose="020B0604030504040204" charset="0"/>
                <a:ea typeface="+mj-lt"/>
                <a:cs typeface="Tahoma" panose="020B0604030504040204" charset="0"/>
              </a:rPr>
              <a:t>2013</a:t>
            </a:r>
            <a:r>
              <a:rPr lang="id-ID" sz="3790" b="0" dirty="0">
                <a:latin typeface="Tahoma" panose="020B0604030504040204" charset="0"/>
                <a:ea typeface="+mj-lt"/>
                <a:cs typeface="Tahoma" panose="020B0604030504040204" charset="0"/>
              </a:rPr>
              <a:t> tentang Pedoman Pembinaan Kelompok Tani-Nelayan, GAPOKTAN merupakan </a:t>
            </a:r>
            <a:r>
              <a:rPr lang="en-US" altLang="id-ID" sz="3790" dirty="0">
                <a:latin typeface="Tahoma" panose="020B0604030504040204" charset="0"/>
                <a:ea typeface="+mj-lt"/>
                <a:cs typeface="Tahoma" panose="020B0604030504040204" charset="0"/>
              </a:rPr>
              <a:t>kumpulan</a:t>
            </a:r>
            <a:r>
              <a:rPr lang="id-ID" sz="3790" dirty="0">
                <a:latin typeface="Tahoma" panose="020B0604030504040204" charset="0"/>
                <a:ea typeface="+mj-lt"/>
                <a:cs typeface="Tahoma" panose="020B0604030504040204" charset="0"/>
              </a:rPr>
              <a:t> dari beberapa kelompok tani yang </a:t>
            </a:r>
            <a:r>
              <a:rPr lang="en-US" altLang="id-ID" sz="3790" dirty="0">
                <a:latin typeface="Tahoma" panose="020B0604030504040204" charset="0"/>
                <a:ea typeface="+mj-lt"/>
                <a:cs typeface="Tahoma" panose="020B0604030504040204" charset="0"/>
              </a:rPr>
              <a:t>bergabung dan bekerjasama untuk meningkatkan skala ekonomi dan efisiensi usaha</a:t>
            </a:r>
            <a:r>
              <a:rPr lang="id-ID" sz="3790" b="0" dirty="0">
                <a:latin typeface="Tahoma" panose="020B0604030504040204" charset="0"/>
                <a:ea typeface="+mj-lt"/>
                <a:cs typeface="Tahoma" panose="020B0604030504040204" charset="0"/>
              </a:rPr>
              <a:t>.</a:t>
            </a:r>
            <a:endParaRPr lang="id-ID" sz="3790" b="0">
              <a:latin typeface="Tahoma" panose="020B0604030504040204" charset="0"/>
              <a:ea typeface="+mj-lt"/>
              <a:cs typeface="Tahoma" panose="020B0604030504040204" charset="0"/>
            </a:endParaRPr>
          </a:p>
          <a:p>
            <a:endParaRPr lang="id-ID" sz="3790" b="0" dirty="0">
              <a:latin typeface="Tahoma" panose="020B0604030504040204" charset="0"/>
              <a:cs typeface="Tahoma" panose="020B0604030504040204" charset="0"/>
            </a:endParaRPr>
          </a:p>
          <a:p>
            <a:endParaRPr lang="id-ID" sz="3790" dirty="0">
              <a:latin typeface="Tahoma" panose="020B0604030504040204" charset="0"/>
              <a:ea typeface="+mj-lt"/>
              <a:cs typeface="Tahoma" panose="020B060403050404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978535"/>
            <a:ext cx="10536555" cy="4870450"/>
          </a:xfrm>
        </p:spPr>
        <p:txBody>
          <a:bodyPr>
            <a:normAutofit/>
          </a:bodyPr>
          <a:lstStyle/>
          <a:p>
            <a:pPr marL="0" indent="0">
              <a:buFont typeface="Arial" panose="020B0604020202020204" pitchFamily="34" charset="0"/>
            </a:pPr>
            <a:r>
              <a:rPr lang="en-US" sz="2400">
                <a:latin typeface="Tahoma" panose="020B0604030504040204" charset="0"/>
                <a:cs typeface="Tahoma" panose="020B0604030504040204" charset="0"/>
              </a:rPr>
              <a:t>Operasional kelompok tani</a:t>
            </a:r>
            <a:br>
              <a:rPr lang="en-US" sz="2400">
                <a:latin typeface="Tahoma" panose="020B0604030504040204" charset="0"/>
                <a:cs typeface="Tahoma" panose="020B0604030504040204" charset="0"/>
              </a:rPr>
            </a:br>
            <a:br>
              <a:rPr lang="en-US" sz="2400">
                <a:latin typeface="Tahoma" panose="020B0604030504040204" charset="0"/>
                <a:cs typeface="Tahoma" panose="020B0604030504040204" charset="0"/>
              </a:rPr>
            </a:br>
            <a:r>
              <a:rPr lang="en-US" sz="1300" b="0">
                <a:latin typeface="Tahoma" panose="020B0604030504040204" charset="0"/>
                <a:cs typeface="Tahoma" panose="020B0604030504040204" charset="0"/>
              </a:rPr>
              <a:t>Kelompok tani dapat dibentuk dari kelompok-kelompok/organisasi sosial (mislanya kelompok pengajian, arisan, remaja desa, dll) yang selanjutnya diarahkan untuk membentuk kelompok tani</a:t>
            </a:r>
            <a:r>
              <a:rPr lang="en-US" altLang="en-US" sz="1300">
                <a:latin typeface="Tahoma" panose="020B0604030504040204" charset="0"/>
                <a:cs typeface="Tahoma" panose="020B0604030504040204" charset="0"/>
              </a:rPr>
              <a:t>.</a:t>
            </a:r>
            <a:br>
              <a:rPr lang="en-US" altLang="en-US" sz="1445">
                <a:latin typeface="Tahoma" panose="020B0604030504040204" charset="0"/>
                <a:cs typeface="Tahoma" panose="020B0604030504040204" charset="0"/>
              </a:rPr>
            </a:br>
            <a:br>
              <a:rPr lang="en-US" altLang="en-US" sz="1445">
                <a:latin typeface="Tahoma" panose="020B0604030504040204" charset="0"/>
                <a:cs typeface="Tahoma" panose="020B0604030504040204" charset="0"/>
              </a:rPr>
            </a:br>
            <a:r>
              <a:rPr lang="en-US" altLang="en-US" sz="1445" b="0">
                <a:latin typeface="Tahoma" panose="020B0604030504040204" charset="0"/>
                <a:cs typeface="Tahoma" panose="020B0604030504040204" charset="0"/>
              </a:rPr>
              <a:t>Umumnya, kelompok tani dibentuk oleh petani dalam satu wilayah (satu RW/dusun atau lebih, satu desa/kelurahan atau lebih). Dapat berdasarkan domisili atau hamparan tergantung kondisi penyebaran penduduk dan lahan usahatani.</a:t>
            </a:r>
            <a:br>
              <a:rPr lang="en-US" altLang="en-US" sz="1445" b="0">
                <a:latin typeface="Tahoma" panose="020B0604030504040204" charset="0"/>
                <a:cs typeface="Tahoma" panose="020B0604030504040204" charset="0"/>
              </a:rPr>
            </a:br>
            <a:br>
              <a:rPr lang="en-US" altLang="en-US" sz="1445" b="0">
                <a:latin typeface="Tahoma" panose="020B0604030504040204" charset="0"/>
                <a:cs typeface="Tahoma" panose="020B0604030504040204" charset="0"/>
              </a:rPr>
            </a:br>
            <a:r>
              <a:rPr lang="en-US" altLang="en-US" sz="1445" b="0">
                <a:latin typeface="Tahoma" panose="020B0604030504040204" charset="0"/>
                <a:cs typeface="Tahoma" panose="020B0604030504040204" charset="0"/>
              </a:rPr>
              <a:t>Jumlah anggota kelompok tani berkisar antara 20 - 25 orang petani tergantung kondisi lingkungan masyarakat dan usahatani.</a:t>
            </a:r>
            <a:br>
              <a:rPr lang="en-US" altLang="en-US" sz="1445" b="0">
                <a:latin typeface="Tahoma" panose="020B0604030504040204" charset="0"/>
                <a:cs typeface="Tahoma" panose="020B0604030504040204" charset="0"/>
              </a:rPr>
            </a:br>
            <a:br>
              <a:rPr lang="en-US" altLang="en-US" sz="1445" b="0">
                <a:latin typeface="Tahoma" panose="020B0604030504040204" charset="0"/>
                <a:cs typeface="Tahoma" panose="020B0604030504040204" charset="0"/>
              </a:rPr>
            </a:br>
            <a:r>
              <a:rPr lang="en-US" altLang="en-US" sz="1445" b="0">
                <a:latin typeface="Tahoma" panose="020B0604030504040204" charset="0"/>
                <a:cs typeface="Tahoma" panose="020B0604030504040204" charset="0"/>
              </a:rPr>
              <a:t>Kegiatan-kegiatan kelompok tani tergantung kesepakatan anggota, misalnya pengadaan sarana produksi pertanian, pengolahan, pemasaran hasil, dll</a:t>
            </a:r>
            <a:br>
              <a:rPr lang="en-US" altLang="en-US" sz="1445" b="0">
                <a:latin typeface="Tahoma" panose="020B0604030504040204" charset="0"/>
                <a:cs typeface="Tahoma" panose="020B0604030504040204" charset="0"/>
              </a:rPr>
            </a:br>
            <a:br>
              <a:rPr lang="en-US" altLang="en-US" sz="1445" b="0">
                <a:latin typeface="Tahoma" panose="020B0604030504040204" charset="0"/>
                <a:cs typeface="Tahoma" panose="020B0604030504040204" charset="0"/>
              </a:rPr>
            </a:br>
            <a:r>
              <a:rPr lang="en-US" altLang="en-US" sz="1445" b="0">
                <a:latin typeface="Tahoma" panose="020B0604030504040204" charset="0"/>
                <a:cs typeface="Tahoma" panose="020B0604030504040204" charset="0"/>
              </a:rPr>
              <a:t>Memiliki aturan/norma yang ditaati bersama (AD/ART)</a:t>
            </a:r>
          </a:p>
        </p:txBody>
      </p:sp>
      <p:sp>
        <p:nvSpPr>
          <p:cNvPr id="8" name="Text Box 7"/>
          <p:cNvSpPr txBox="1"/>
          <p:nvPr/>
        </p:nvSpPr>
        <p:spPr>
          <a:xfrm>
            <a:off x="877570" y="685165"/>
            <a:ext cx="4064000" cy="368300"/>
          </a:xfrm>
          <a:prstGeom prst="rect">
            <a:avLst/>
          </a:prstGeom>
          <a:noFill/>
        </p:spPr>
        <p:txBody>
          <a:bodyPr wrap="square" rtlCol="0">
            <a:spAutoFit/>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4">
              <a:lumMod val="20000"/>
              <a:lumOff val="80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p:cNvSpPr>
            <a:spLocks noGrp="1"/>
          </p:cNvSpPr>
          <p:nvPr>
            <p:ph type="ctrTitle"/>
          </p:nvPr>
        </p:nvSpPr>
        <p:spPr>
          <a:xfrm>
            <a:off x="521208" y="1211766"/>
            <a:ext cx="7237052" cy="4727988"/>
          </a:xfrm>
        </p:spPr>
        <p:txBody>
          <a:bodyPr anchor="b">
            <a:normAutofit/>
          </a:bodyPr>
          <a:lstStyle/>
          <a:p>
            <a:r>
              <a:rPr lang="en-US" dirty="0" err="1">
                <a:solidFill>
                  <a:schemeClr val="bg1"/>
                </a:solidFill>
                <a:latin typeface="Tahoma" panose="020B0604030504040204" charset="0"/>
                <a:cs typeface="Tahoma" panose="020B0604030504040204" charset="0"/>
              </a:rPr>
              <a:t>Fungsi</a:t>
            </a:r>
            <a:r>
              <a:rPr lang="en-US" dirty="0">
                <a:solidFill>
                  <a:schemeClr val="bg1"/>
                </a:solidFill>
                <a:latin typeface="Tahoma" panose="020B0604030504040204" charset="0"/>
                <a:cs typeface="Tahoma" panose="020B0604030504040204" charset="0"/>
              </a:rPr>
              <a:t> </a:t>
            </a:r>
            <a:br>
              <a:rPr lang="en-US" dirty="0">
                <a:solidFill>
                  <a:schemeClr val="bg1"/>
                </a:solidFill>
                <a:latin typeface="Tahoma" panose="020B0604030504040204" charset="0"/>
                <a:cs typeface="Tahoma" panose="020B0604030504040204" charset="0"/>
              </a:rPr>
            </a:br>
            <a:r>
              <a:rPr lang="en-US" dirty="0" err="1">
                <a:solidFill>
                  <a:schemeClr val="bg1"/>
                </a:solidFill>
                <a:latin typeface="Tahoma" panose="020B0604030504040204" charset="0"/>
                <a:cs typeface="Tahoma" panose="020B0604030504040204" charset="0"/>
              </a:rPr>
              <a:t>Kelompok</a:t>
            </a:r>
            <a:r>
              <a:rPr lang="en-US" dirty="0">
                <a:solidFill>
                  <a:schemeClr val="bg1"/>
                </a:solidFill>
                <a:latin typeface="Tahoma" panose="020B0604030504040204" charset="0"/>
                <a:cs typeface="Tahoma" panose="020B0604030504040204" charset="0"/>
              </a:rPr>
              <a:t> Tani</a:t>
            </a:r>
          </a:p>
        </p:txBody>
      </p:sp>
      <p:sp>
        <p:nvSpPr>
          <p:cNvPr id="9" name="Freeform: Shape 8"/>
          <p:cNvSpPr>
            <a:spLocks noGrp="1" noRot="1" noChangeAspect="1" noMove="1" noResize="1" noEditPoints="1" noAdjustHandles="1" noChangeArrowheads="1" noChangeShapeType="1" noTextEdit="1"/>
          </p:cNvSpPr>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p:cNvSpPr>
            <a:spLocks noGrp="1"/>
          </p:cNvSpPr>
          <p:nvPr>
            <p:ph type="title"/>
          </p:nvPr>
        </p:nvSpPr>
        <p:spPr>
          <a:xfrm>
            <a:off x="518160" y="978535"/>
            <a:ext cx="10958195" cy="5517515"/>
          </a:xfrm>
        </p:spPr>
        <p:txBody>
          <a:bodyPr>
            <a:normAutofit fontScale="90000"/>
          </a:bodyPr>
          <a:lstStyle/>
          <a:p>
            <a:pPr>
              <a:lnSpc>
                <a:spcPct val="100000"/>
              </a:lnSpc>
              <a:spcBef>
                <a:spcPts val="0"/>
              </a:spcBef>
              <a:spcAft>
                <a:spcPts val="0"/>
              </a:spcAft>
            </a:pPr>
            <a:r>
              <a:rPr lang="id-ID" sz="4000" dirty="0">
                <a:latin typeface="Tahoma" panose="020B0604030504040204" charset="0"/>
                <a:cs typeface="Tahoma" panose="020B0604030504040204" charset="0"/>
              </a:rPr>
              <a:t>Fungsi Kelompok Tani</a:t>
            </a:r>
            <a:br>
              <a:rPr lang="id-ID" sz="4000" dirty="0">
                <a:latin typeface="Tahoma" panose="020B0604030504040204" charset="0"/>
                <a:cs typeface="Tahoma" panose="020B0604030504040204" charset="0"/>
              </a:rPr>
            </a:br>
            <a:br>
              <a:rPr lang="id-ID" dirty="0">
                <a:latin typeface="Tahoma" panose="020B0604030504040204" charset="0"/>
                <a:cs typeface="Tahoma" panose="020B0604030504040204" charset="0"/>
              </a:rPr>
            </a:br>
            <a:r>
              <a:rPr lang="id-ID" sz="2000" b="0" dirty="0">
                <a:latin typeface="Tahoma" panose="020B0604030504040204" charset="0"/>
                <a:cs typeface="Tahoma" panose="020B0604030504040204" charset="0"/>
              </a:rPr>
              <a:t>1. Wadah belajar </a:t>
            </a:r>
            <a:br>
              <a:rPr lang="id-ID" sz="2000" b="0" dirty="0">
                <a:latin typeface="Tahoma" panose="020B0604030504040204" charset="0"/>
                <a:cs typeface="Tahoma" panose="020B0604030504040204" charset="0"/>
              </a:rPr>
            </a:br>
            <a:r>
              <a:rPr lang="id-ID" sz="1400" b="0" dirty="0">
                <a:solidFill>
                  <a:schemeClr val="accent4">
                    <a:lumMod val="49000"/>
                  </a:schemeClr>
                </a:solidFill>
                <a:latin typeface="Tahoma" panose="020B0604030504040204" charset="0"/>
                <a:ea typeface="+mj-lt"/>
                <a:cs typeface="Tahoma" panose="020B0604030504040204" charset="0"/>
              </a:rPr>
              <a:t>Wadah belajar </a:t>
            </a:r>
            <a:r>
              <a:rPr lang="en-US" altLang="id-ID" sz="1400" b="0" dirty="0">
                <a:solidFill>
                  <a:schemeClr val="accent4">
                    <a:lumMod val="49000"/>
                  </a:schemeClr>
                </a:solidFill>
                <a:latin typeface="Tahoma" panose="020B0604030504040204" charset="0"/>
                <a:ea typeface="+mj-lt"/>
                <a:cs typeface="Tahoma" panose="020B0604030504040204" charset="0"/>
              </a:rPr>
              <a:t>mengajar bagi </a:t>
            </a:r>
            <a:r>
              <a:rPr lang="id-ID" sz="1400" b="0" dirty="0">
                <a:solidFill>
                  <a:schemeClr val="accent4">
                    <a:lumMod val="49000"/>
                  </a:schemeClr>
                </a:solidFill>
                <a:latin typeface="Tahoma" panose="020B0604030504040204" charset="0"/>
                <a:ea typeface="+mj-lt"/>
                <a:cs typeface="Tahoma" panose="020B0604030504040204" charset="0"/>
              </a:rPr>
              <a:t>anggota guna meningkatkan pengetahuan, keterampilan dan sikap </a:t>
            </a:r>
            <a:r>
              <a:rPr lang="en-US" altLang="id-ID" sz="1400" b="0" dirty="0">
                <a:solidFill>
                  <a:schemeClr val="accent4">
                    <a:lumMod val="49000"/>
                  </a:schemeClr>
                </a:solidFill>
                <a:latin typeface="Tahoma" panose="020B0604030504040204" charset="0"/>
                <a:ea typeface="+mj-lt"/>
                <a:cs typeface="Tahoma" panose="020B0604030504040204" charset="0"/>
              </a:rPr>
              <a:t>agar </a:t>
            </a:r>
            <a:r>
              <a:rPr lang="id-ID" sz="1400" b="0" dirty="0">
                <a:solidFill>
                  <a:schemeClr val="accent4">
                    <a:lumMod val="49000"/>
                  </a:schemeClr>
                </a:solidFill>
                <a:latin typeface="Tahoma" panose="020B0604030504040204" charset="0"/>
                <a:ea typeface="+mj-lt"/>
                <a:cs typeface="Tahoma" panose="020B0604030504040204" charset="0"/>
              </a:rPr>
              <a:t>tumbuh  </a:t>
            </a:r>
            <a:r>
              <a:rPr lang="id-ID" sz="1400" b="0">
                <a:solidFill>
                  <a:schemeClr val="accent4">
                    <a:lumMod val="49000"/>
                  </a:schemeClr>
                </a:solidFill>
                <a:latin typeface="Tahoma" panose="020B0604030504040204" charset="0"/>
                <a:ea typeface="+mj-lt"/>
                <a:cs typeface="Tahoma" panose="020B0604030504040204" charset="0"/>
              </a:rPr>
              <a:t>dan                      </a:t>
            </a:r>
            <a:r>
              <a:rPr lang="en-US" altLang="id-ID" sz="1400" b="0">
                <a:solidFill>
                  <a:schemeClr val="accent4">
                    <a:lumMod val="49000"/>
                  </a:schemeClr>
                </a:solidFill>
                <a:latin typeface="Tahoma" panose="020B0604030504040204" charset="0"/>
                <a:ea typeface="+mj-lt"/>
                <a:cs typeface="Tahoma" panose="020B0604030504040204" charset="0"/>
              </a:rPr>
              <a:t>     </a:t>
            </a:r>
            <a:r>
              <a:rPr lang="id-ID" sz="1400" b="0">
                <a:solidFill>
                  <a:schemeClr val="accent4">
                    <a:lumMod val="49000"/>
                  </a:schemeClr>
                </a:solidFill>
                <a:latin typeface="Tahoma" panose="020B0604030504040204" charset="0"/>
                <a:ea typeface="+mj-lt"/>
                <a:cs typeface="Tahoma" panose="020B0604030504040204" charset="0"/>
              </a:rPr>
              <a:t>berkembang</a:t>
            </a:r>
            <a:r>
              <a:rPr lang="en-US" altLang="id-ID" sz="1400" b="0">
                <a:solidFill>
                  <a:schemeClr val="accent4">
                    <a:lumMod val="49000"/>
                  </a:schemeClr>
                </a:solidFill>
                <a:latin typeface="Tahoma" panose="020B0604030504040204" charset="0"/>
                <a:ea typeface="+mj-lt"/>
                <a:cs typeface="Tahoma" panose="020B0604030504040204" charset="0"/>
              </a:rPr>
              <a:t> menjadi usahatani yang</a:t>
            </a:r>
            <a:r>
              <a:rPr lang="id-ID" sz="1400" b="0">
                <a:solidFill>
                  <a:schemeClr val="accent4">
                    <a:lumMod val="49000"/>
                  </a:schemeClr>
                </a:solidFill>
                <a:latin typeface="Tahoma" panose="020B0604030504040204" charset="0"/>
                <a:ea typeface="+mj-lt"/>
                <a:cs typeface="Tahoma" panose="020B0604030504040204" charset="0"/>
              </a:rPr>
              <a:t> mandiri sehingga </a:t>
            </a:r>
            <a:r>
              <a:rPr lang="en-US" altLang="id-ID" sz="1400" b="0">
                <a:solidFill>
                  <a:schemeClr val="accent4">
                    <a:lumMod val="49000"/>
                  </a:schemeClr>
                </a:solidFill>
                <a:latin typeface="Tahoma" panose="020B0604030504040204" charset="0"/>
                <a:ea typeface="+mj-lt"/>
                <a:cs typeface="Tahoma" panose="020B0604030504040204" charset="0"/>
              </a:rPr>
              <a:t>dapat meningkatkan </a:t>
            </a:r>
            <a:r>
              <a:rPr lang="id-ID" sz="1400" b="0">
                <a:solidFill>
                  <a:schemeClr val="accent4">
                    <a:lumMod val="49000"/>
                  </a:schemeClr>
                </a:solidFill>
                <a:latin typeface="Tahoma" panose="020B0604030504040204" charset="0"/>
                <a:ea typeface="+mj-lt"/>
                <a:cs typeface="Tahoma" panose="020B0604030504040204" charset="0"/>
              </a:rPr>
              <a:t>produktivitas</a:t>
            </a:r>
            <a:r>
              <a:rPr lang="en-US" altLang="id-ID" sz="1400" b="0">
                <a:solidFill>
                  <a:schemeClr val="accent4">
                    <a:lumMod val="49000"/>
                  </a:schemeClr>
                </a:solidFill>
                <a:latin typeface="Tahoma" panose="020B0604030504040204" charset="0"/>
                <a:ea typeface="+mj-lt"/>
                <a:cs typeface="Tahoma" panose="020B0604030504040204" charset="0"/>
              </a:rPr>
              <a:t>,</a:t>
            </a:r>
            <a:r>
              <a:rPr lang="id-ID" sz="1400" b="0">
                <a:solidFill>
                  <a:schemeClr val="accent4">
                    <a:lumMod val="49000"/>
                  </a:schemeClr>
                </a:solidFill>
                <a:latin typeface="Tahoma" panose="020B0604030504040204" charset="0"/>
                <a:ea typeface="+mj-lt"/>
                <a:cs typeface="Tahoma" panose="020B0604030504040204" charset="0"/>
              </a:rPr>
              <a:t> pendapatan </a:t>
            </a:r>
            <a:r>
              <a:rPr lang="en-US" altLang="id-ID" sz="1400" b="0">
                <a:solidFill>
                  <a:schemeClr val="accent4">
                    <a:lumMod val="49000"/>
                  </a:schemeClr>
                </a:solidFill>
                <a:latin typeface="Tahoma" panose="020B0604030504040204" charset="0"/>
                <a:ea typeface="+mj-lt"/>
                <a:cs typeface="Tahoma" panose="020B0604030504040204" charset="0"/>
              </a:rPr>
              <a:t>serta</a:t>
            </a:r>
            <a:r>
              <a:rPr lang="id-ID" sz="1400" b="0">
                <a:solidFill>
                  <a:schemeClr val="accent4">
                    <a:lumMod val="49000"/>
                  </a:schemeClr>
                </a:solidFill>
                <a:latin typeface="Tahoma" panose="020B0604030504040204" charset="0"/>
                <a:ea typeface="+mj-lt"/>
                <a:cs typeface="Tahoma" panose="020B0604030504040204" charset="0"/>
              </a:rPr>
              <a:t> kehidupan </a:t>
            </a:r>
            <a:r>
              <a:rPr lang="en-US" altLang="id-ID" sz="1400" b="0">
                <a:solidFill>
                  <a:schemeClr val="accent4">
                    <a:lumMod val="49000"/>
                  </a:schemeClr>
                </a:solidFill>
                <a:latin typeface="Tahoma" panose="020B0604030504040204" charset="0"/>
                <a:ea typeface="+mj-lt"/>
                <a:cs typeface="Tahoma" panose="020B0604030504040204" charset="0"/>
              </a:rPr>
              <a:t>yang </a:t>
            </a:r>
            <a:r>
              <a:rPr lang="id-ID" sz="1400" b="0">
                <a:solidFill>
                  <a:schemeClr val="accent4">
                    <a:lumMod val="49000"/>
                  </a:schemeClr>
                </a:solidFill>
                <a:latin typeface="Tahoma" panose="020B0604030504040204" charset="0"/>
                <a:ea typeface="+mj-lt"/>
                <a:cs typeface="Tahoma" panose="020B0604030504040204" charset="0"/>
              </a:rPr>
              <a:t>lebih </a:t>
            </a:r>
            <a:r>
              <a:rPr lang="en-US" altLang="id-ID" sz="1400" b="0">
                <a:solidFill>
                  <a:schemeClr val="accent4">
                    <a:lumMod val="49000"/>
                  </a:schemeClr>
                </a:solidFill>
                <a:latin typeface="Tahoma" panose="020B0604030504040204" charset="0"/>
                <a:ea typeface="+mj-lt"/>
                <a:cs typeface="Tahoma" panose="020B0604030504040204" charset="0"/>
              </a:rPr>
              <a:t>baik</a:t>
            </a:r>
            <a:r>
              <a:rPr lang="id-ID" sz="1400" b="0">
                <a:solidFill>
                  <a:schemeClr val="accent4">
                    <a:lumMod val="49000"/>
                  </a:schemeClr>
                </a:solidFill>
                <a:latin typeface="Tahoma" panose="020B0604030504040204" charset="0"/>
                <a:ea typeface="+mj-lt"/>
                <a:cs typeface="Tahoma" panose="020B0604030504040204" charset="0"/>
              </a:rPr>
              <a:t>.</a:t>
            </a:r>
            <a:br>
              <a:rPr lang="id-ID" sz="1400" b="0" dirty="0">
                <a:latin typeface="Tahoma" panose="020B0604030504040204" charset="0"/>
                <a:cs typeface="Tahoma" panose="020B0604030504040204" charset="0"/>
              </a:rPr>
            </a:br>
            <a:br>
              <a:rPr lang="id-ID" sz="1400" b="0" dirty="0">
                <a:latin typeface="Tahoma" panose="020B0604030504040204" charset="0"/>
                <a:cs typeface="Tahoma" panose="020B0604030504040204" charset="0"/>
              </a:rPr>
            </a:br>
            <a:r>
              <a:rPr lang="id-ID" sz="2000" b="0">
                <a:latin typeface="Tahoma" panose="020B0604030504040204" charset="0"/>
                <a:cs typeface="Tahoma" panose="020B0604030504040204" charset="0"/>
              </a:rPr>
              <a:t>2. Wadah </a:t>
            </a:r>
            <a:r>
              <a:rPr lang="id-ID" sz="2000" b="0" err="1">
                <a:latin typeface="Tahoma" panose="020B0604030504040204" charset="0"/>
                <a:cs typeface="Tahoma" panose="020B0604030504040204" charset="0"/>
              </a:rPr>
              <a:t>kerjasama</a:t>
            </a:r>
            <a:br>
              <a:rPr lang="id-ID" sz="2000" b="0" dirty="0">
                <a:latin typeface="Tahoma" panose="020B0604030504040204" charset="0"/>
                <a:cs typeface="Tahoma" panose="020B0604030504040204" charset="0"/>
              </a:rPr>
            </a:br>
            <a:r>
              <a:rPr lang="en-US" altLang="id-ID" sz="1445" b="0">
                <a:solidFill>
                  <a:schemeClr val="accent4">
                    <a:lumMod val="50000"/>
                  </a:schemeClr>
                </a:solidFill>
                <a:latin typeface="Tahoma" panose="020B0604030504040204" charset="0"/>
                <a:cs typeface="Tahoma" panose="020B0604030504040204" charset="0"/>
              </a:rPr>
              <a:t>Tempat untuk memperkuat kerjasama baik di antara sesama petani dalam poktan dan antar poktan maupun dengan pihak lain. Melalui kerjasama ini diharapkan usahatani lebih efisien dan lebih mampu menghadapi ancaman, tantangan, hambatan, gangguan serta lebih menguntungkan.</a:t>
            </a:r>
            <a:r>
              <a:rPr lang="id-ID" sz="1445" b="0">
                <a:solidFill>
                  <a:schemeClr val="accent4">
                    <a:lumMod val="50000"/>
                  </a:schemeClr>
                </a:solidFill>
                <a:latin typeface="Tahoma" panose="020B0604030504040204" charset="0"/>
                <a:cs typeface="Tahoma" panose="020B0604030504040204" charset="0"/>
              </a:rPr>
              <a:t>    </a:t>
            </a:r>
            <a:br>
              <a:rPr lang="id-ID" sz="1445" b="0">
                <a:solidFill>
                  <a:schemeClr val="accent4">
                    <a:lumMod val="50000"/>
                  </a:schemeClr>
                </a:solidFill>
                <a:latin typeface="Tahoma" panose="020B0604030504040204" charset="0"/>
                <a:cs typeface="Tahoma" panose="020B0604030504040204" charset="0"/>
              </a:rPr>
            </a:br>
            <a:r>
              <a:rPr lang="id-ID" sz="1400" b="0">
                <a:latin typeface="Tahoma" panose="020B0604030504040204" charset="0"/>
                <a:cs typeface="Tahoma" panose="020B0604030504040204" charset="0"/>
              </a:rPr>
              <a:t>Sebagai wadah </a:t>
            </a:r>
            <a:r>
              <a:rPr lang="id-ID" sz="1400" b="0" err="1">
                <a:latin typeface="Tahoma" panose="020B0604030504040204" charset="0"/>
                <a:cs typeface="Tahoma" panose="020B0604030504040204" charset="0"/>
              </a:rPr>
              <a:t>kerjasama</a:t>
            </a:r>
            <a:r>
              <a:rPr lang="id-ID" sz="1400" b="0">
                <a:latin typeface="Tahoma" panose="020B0604030504040204" charset="0"/>
                <a:cs typeface="Tahoma" panose="020B0604030504040204" charset="0"/>
              </a:rPr>
              <a:t> untuk mengembangkan </a:t>
            </a:r>
            <a:r>
              <a:rPr lang="id-ID" sz="1400" b="0" err="1">
                <a:latin typeface="Tahoma" panose="020B0604030504040204" charset="0"/>
                <a:cs typeface="Tahoma" panose="020B0604030504040204" charset="0"/>
              </a:rPr>
              <a:t>usahatani</a:t>
            </a:r>
            <a:r>
              <a:rPr lang="id-ID" sz="1400" b="0" dirty="0">
                <a:latin typeface="Tahoma" panose="020B0604030504040204" charset="0"/>
                <a:cs typeface="Tahoma" panose="020B0604030504040204" charset="0"/>
              </a:rPr>
              <a:t> perlu</a:t>
            </a:r>
            <a:r>
              <a:rPr lang="id-ID" sz="1400" b="0" dirty="0">
                <a:solidFill>
                  <a:srgbClr val="000000"/>
                </a:solidFill>
                <a:latin typeface="Tahoma" panose="020B0604030504040204" charset="0"/>
                <a:ea typeface="+mj-lt"/>
                <a:cs typeface="Tahoma" panose="020B0604030504040204" charset="0"/>
              </a:rPr>
              <a:t>: </a:t>
            </a:r>
            <a:br>
              <a:rPr lang="id-ID" sz="1400" b="0" dirty="0">
                <a:latin typeface="Tahoma" panose="020B0604030504040204" charset="0"/>
                <a:ea typeface="+mj-lt"/>
                <a:cs typeface="Tahoma" panose="020B0604030504040204" charset="0"/>
              </a:rPr>
            </a:br>
            <a:r>
              <a:rPr lang="en-US" sz="1400" b="0">
                <a:solidFill>
                  <a:srgbClr val="FF0000"/>
                </a:solidFill>
                <a:latin typeface="Tahoma" panose="020B0604030504040204" charset="0"/>
                <a:ea typeface="+mj-lt"/>
                <a:cs typeface="Tahoma" panose="020B0604030504040204" charset="0"/>
              </a:rPr>
              <a:t>     </a:t>
            </a:r>
            <a:r>
              <a:rPr lang="en-US" sz="1400" b="0">
                <a:solidFill>
                  <a:schemeClr val="accent4">
                    <a:lumMod val="49000"/>
                  </a:schemeClr>
                </a:solidFill>
                <a:latin typeface="Tahoma" panose="020B0604030504040204" charset="0"/>
                <a:ea typeface="+mj-lt"/>
                <a:cs typeface="Tahoma" panose="020B0604030504040204" charset="0"/>
              </a:rPr>
              <a:t>  a. </a:t>
            </a:r>
            <a:r>
              <a:rPr lang="en-US" sz="1400" b="0" err="1">
                <a:solidFill>
                  <a:schemeClr val="accent4">
                    <a:lumMod val="49000"/>
                  </a:schemeClr>
                </a:solidFill>
                <a:latin typeface="Tahoma" panose="020B0604030504040204" charset="0"/>
                <a:ea typeface="+mj-lt"/>
                <a:cs typeface="Tahoma" panose="020B0604030504040204" charset="0"/>
              </a:rPr>
              <a:t>Tenciptakan</a:t>
            </a:r>
            <a:r>
              <a:rPr lang="en-US" sz="1400" b="0">
                <a:solidFill>
                  <a:schemeClr val="accent4">
                    <a:lumMod val="49000"/>
                  </a:schemeClr>
                </a:solidFill>
                <a:latin typeface="Tahoma" panose="020B0604030504040204" charset="0"/>
                <a:ea typeface="+mj-lt"/>
                <a:cs typeface="Tahoma" panose="020B0604030504040204" charset="0"/>
              </a:rPr>
              <a:t> </a:t>
            </a:r>
            <a:r>
              <a:rPr lang="en-US" sz="1400" b="0" err="1">
                <a:solidFill>
                  <a:schemeClr val="accent4">
                    <a:lumMod val="49000"/>
                  </a:schemeClr>
                </a:solidFill>
                <a:latin typeface="Tahoma" panose="020B0604030504040204" charset="0"/>
                <a:ea typeface="+mj-lt"/>
                <a:cs typeface="Tahoma" panose="020B0604030504040204" charset="0"/>
              </a:rPr>
              <a:t>suasana</a:t>
            </a:r>
            <a:r>
              <a:rPr lang="en-US" sz="1400" b="0">
                <a:solidFill>
                  <a:schemeClr val="accent4">
                    <a:lumMod val="49000"/>
                  </a:schemeClr>
                </a:solidFill>
                <a:latin typeface="Tahoma" panose="020B0604030504040204" charset="0"/>
                <a:ea typeface="+mj-lt"/>
                <a:cs typeface="Tahoma" panose="020B0604030504040204" charset="0"/>
              </a:rPr>
              <a:t> </a:t>
            </a:r>
            <a:r>
              <a:rPr lang="en-US" sz="1400" b="0" err="1">
                <a:solidFill>
                  <a:schemeClr val="accent4">
                    <a:lumMod val="49000"/>
                  </a:schemeClr>
                </a:solidFill>
                <a:latin typeface="Tahoma" panose="020B0604030504040204" charset="0"/>
                <a:ea typeface="+mj-lt"/>
                <a:cs typeface="Tahoma" panose="020B0604030504040204" charset="0"/>
              </a:rPr>
              <a:t>saling</a:t>
            </a:r>
            <a:r>
              <a:rPr lang="en-US" sz="1400" b="0">
                <a:solidFill>
                  <a:schemeClr val="accent4">
                    <a:lumMod val="49000"/>
                  </a:schemeClr>
                </a:solidFill>
                <a:latin typeface="Tahoma" panose="020B0604030504040204" charset="0"/>
                <a:ea typeface="+mj-lt"/>
                <a:cs typeface="Tahoma" panose="020B0604030504040204" charset="0"/>
              </a:rPr>
              <a:t> </a:t>
            </a:r>
            <a:r>
              <a:rPr lang="en-US" sz="1400" b="0" err="1">
                <a:solidFill>
                  <a:schemeClr val="accent4">
                    <a:lumMod val="49000"/>
                  </a:schemeClr>
                </a:solidFill>
                <a:latin typeface="Tahoma" panose="020B0604030504040204" charset="0"/>
                <a:ea typeface="+mj-lt"/>
                <a:cs typeface="Tahoma" panose="020B0604030504040204" charset="0"/>
              </a:rPr>
              <a:t>kenal</a:t>
            </a:r>
            <a:r>
              <a:rPr lang="en-US" sz="1400" b="0">
                <a:solidFill>
                  <a:schemeClr val="accent4">
                    <a:lumMod val="49000"/>
                  </a:schemeClr>
                </a:solidFill>
                <a:latin typeface="Tahoma" panose="020B0604030504040204" charset="0"/>
                <a:ea typeface="+mj-lt"/>
                <a:cs typeface="Tahoma" panose="020B0604030504040204" charset="0"/>
              </a:rPr>
              <a:t> dan </a:t>
            </a:r>
            <a:r>
              <a:rPr lang="en-US" sz="1400" b="0" err="1">
                <a:solidFill>
                  <a:schemeClr val="accent4">
                    <a:lumMod val="49000"/>
                  </a:schemeClr>
                </a:solidFill>
                <a:latin typeface="Tahoma" panose="020B0604030504040204" charset="0"/>
                <a:ea typeface="+mj-lt"/>
                <a:cs typeface="Tahoma" panose="020B0604030504040204" charset="0"/>
              </a:rPr>
              <a:t>percaya</a:t>
            </a:r>
            <a:r>
              <a:rPr lang="en-US" sz="1400" b="0" dirty="0">
                <a:solidFill>
                  <a:schemeClr val="accent4">
                    <a:lumMod val="49000"/>
                  </a:schemeClr>
                </a:solidFill>
                <a:latin typeface="Tahoma" panose="020B0604030504040204" charset="0"/>
                <a:ea typeface="+mj-lt"/>
                <a:cs typeface="Tahoma" panose="020B0604030504040204" charset="0"/>
              </a:rPr>
              <a:t>, </a:t>
            </a:r>
            <a:br>
              <a:rPr lang="en-US" sz="1400" b="0" dirty="0">
                <a:latin typeface="Tahoma" panose="020B0604030504040204" charset="0"/>
                <a:ea typeface="+mj-lt"/>
                <a:cs typeface="Tahoma" panose="020B0604030504040204" charset="0"/>
              </a:rPr>
            </a:br>
            <a:r>
              <a:rPr lang="en-US" sz="1400" b="0">
                <a:solidFill>
                  <a:schemeClr val="accent4">
                    <a:lumMod val="49000"/>
                  </a:schemeClr>
                </a:solidFill>
                <a:latin typeface="Tahoma" panose="020B0604030504040204" charset="0"/>
                <a:ea typeface="+mj-lt"/>
                <a:cs typeface="Tahoma" panose="020B0604030504040204" charset="0"/>
              </a:rPr>
              <a:t>       b. Terbuka </a:t>
            </a:r>
            <a:r>
              <a:rPr lang="en-US" sz="1400" b="0" err="1">
                <a:solidFill>
                  <a:schemeClr val="accent4">
                    <a:lumMod val="49000"/>
                  </a:schemeClr>
                </a:solidFill>
                <a:latin typeface="Tahoma" panose="020B0604030504040204" charset="0"/>
                <a:ea typeface="+mj-lt"/>
                <a:cs typeface="Tahoma" panose="020B0604030504040204" charset="0"/>
              </a:rPr>
              <a:t>dalam</a:t>
            </a:r>
            <a:r>
              <a:rPr lang="en-US" sz="1400" b="0">
                <a:solidFill>
                  <a:schemeClr val="accent4">
                    <a:lumMod val="49000"/>
                  </a:schemeClr>
                </a:solidFill>
                <a:latin typeface="Tahoma" panose="020B0604030504040204" charset="0"/>
                <a:ea typeface="+mj-lt"/>
                <a:cs typeface="Tahoma" panose="020B0604030504040204" charset="0"/>
              </a:rPr>
              <a:t> </a:t>
            </a:r>
            <a:r>
              <a:rPr lang="en-US" sz="1400" b="0" err="1">
                <a:solidFill>
                  <a:schemeClr val="accent4">
                    <a:lumMod val="49000"/>
                  </a:schemeClr>
                </a:solidFill>
                <a:latin typeface="Tahoma" panose="020B0604030504040204" charset="0"/>
                <a:ea typeface="+mj-lt"/>
                <a:cs typeface="Tahoma" panose="020B0604030504040204" charset="0"/>
              </a:rPr>
              <a:t>menyatakan</a:t>
            </a:r>
            <a:r>
              <a:rPr lang="en-US" sz="1400" b="0">
                <a:solidFill>
                  <a:schemeClr val="accent4">
                    <a:lumMod val="49000"/>
                  </a:schemeClr>
                </a:solidFill>
                <a:latin typeface="Tahoma" panose="020B0604030504040204" charset="0"/>
                <a:ea typeface="+mj-lt"/>
                <a:cs typeface="Tahoma" panose="020B0604030504040204" charset="0"/>
              </a:rPr>
              <a:t> </a:t>
            </a:r>
            <a:r>
              <a:rPr lang="en-US" sz="1400" b="0" err="1">
                <a:solidFill>
                  <a:schemeClr val="accent4">
                    <a:lumMod val="49000"/>
                  </a:schemeClr>
                </a:solidFill>
                <a:latin typeface="Tahoma" panose="020B0604030504040204" charset="0"/>
                <a:ea typeface="+mj-lt"/>
                <a:cs typeface="Tahoma" panose="020B0604030504040204" charset="0"/>
              </a:rPr>
              <a:t>pendapat</a:t>
            </a:r>
            <a:r>
              <a:rPr lang="en-US" sz="1400" b="0">
                <a:solidFill>
                  <a:schemeClr val="accent4">
                    <a:lumMod val="49000"/>
                  </a:schemeClr>
                </a:solidFill>
                <a:latin typeface="Tahoma" panose="020B0604030504040204" charset="0"/>
                <a:ea typeface="+mj-lt"/>
                <a:cs typeface="Tahoma" panose="020B0604030504040204" charset="0"/>
              </a:rPr>
              <a:t> dan </a:t>
            </a:r>
            <a:r>
              <a:rPr lang="en-US" sz="1400" b="0" err="1">
                <a:solidFill>
                  <a:schemeClr val="accent4">
                    <a:lumMod val="49000"/>
                  </a:schemeClr>
                </a:solidFill>
                <a:latin typeface="Tahoma" panose="020B0604030504040204" charset="0"/>
                <a:ea typeface="+mj-lt"/>
                <a:cs typeface="Tahoma" panose="020B0604030504040204" charset="0"/>
              </a:rPr>
              <a:t>pandangan</a:t>
            </a:r>
            <a:r>
              <a:rPr lang="en-US" sz="1400" b="0" dirty="0">
                <a:solidFill>
                  <a:schemeClr val="accent4">
                    <a:lumMod val="49000"/>
                  </a:schemeClr>
                </a:solidFill>
                <a:latin typeface="Tahoma" panose="020B0604030504040204" charset="0"/>
                <a:ea typeface="+mj-lt"/>
                <a:cs typeface="Tahoma" panose="020B0604030504040204" charset="0"/>
              </a:rPr>
              <a:t>, </a:t>
            </a:r>
            <a:br>
              <a:rPr lang="en-US" sz="1400" b="0" dirty="0">
                <a:latin typeface="Tahoma" panose="020B0604030504040204" charset="0"/>
                <a:ea typeface="+mj-lt"/>
                <a:cs typeface="Tahoma" panose="020B0604030504040204" charset="0"/>
              </a:rPr>
            </a:br>
            <a:r>
              <a:rPr lang="en-US" sz="1400" b="0">
                <a:solidFill>
                  <a:schemeClr val="accent4">
                    <a:lumMod val="49000"/>
                  </a:schemeClr>
                </a:solidFill>
                <a:latin typeface="Tahoma" panose="020B0604030504040204" charset="0"/>
                <a:ea typeface="+mj-lt"/>
                <a:cs typeface="Tahoma" panose="020B0604030504040204" charset="0"/>
              </a:rPr>
              <a:t>       c. </a:t>
            </a:r>
            <a:r>
              <a:rPr lang="en-US" sz="1400" b="0" err="1">
                <a:solidFill>
                  <a:schemeClr val="accent4">
                    <a:lumMod val="49000"/>
                  </a:schemeClr>
                </a:solidFill>
                <a:latin typeface="Tahoma" panose="020B0604030504040204" charset="0"/>
                <a:ea typeface="+mj-lt"/>
                <a:cs typeface="Tahoma" panose="020B0604030504040204" charset="0"/>
              </a:rPr>
              <a:t>Mengatur</a:t>
            </a:r>
            <a:r>
              <a:rPr lang="en-US" sz="1400" b="0">
                <a:solidFill>
                  <a:schemeClr val="accent4">
                    <a:lumMod val="49000"/>
                  </a:schemeClr>
                </a:solidFill>
                <a:latin typeface="Tahoma" panose="020B0604030504040204" charset="0"/>
                <a:ea typeface="+mj-lt"/>
                <a:cs typeface="Tahoma" panose="020B0604030504040204" charset="0"/>
              </a:rPr>
              <a:t> dan </a:t>
            </a:r>
            <a:r>
              <a:rPr lang="en-US" sz="1400" b="0" err="1">
                <a:solidFill>
                  <a:schemeClr val="accent4">
                    <a:lumMod val="49000"/>
                  </a:schemeClr>
                </a:solidFill>
                <a:latin typeface="Tahoma" panose="020B0604030504040204" charset="0"/>
                <a:ea typeface="+mj-lt"/>
                <a:cs typeface="Tahoma" panose="020B0604030504040204" charset="0"/>
              </a:rPr>
              <a:t>melaksanakan</a:t>
            </a:r>
            <a:r>
              <a:rPr lang="en-US" sz="1400" b="0">
                <a:solidFill>
                  <a:schemeClr val="accent4">
                    <a:lumMod val="49000"/>
                  </a:schemeClr>
                </a:solidFill>
                <a:latin typeface="Tahoma" panose="020B0604030504040204" charset="0"/>
                <a:ea typeface="+mj-lt"/>
                <a:cs typeface="Tahoma" panose="020B0604030504040204" charset="0"/>
              </a:rPr>
              <a:t> </a:t>
            </a:r>
            <a:r>
              <a:rPr lang="en-US" sz="1400" b="0" err="1">
                <a:solidFill>
                  <a:schemeClr val="accent4">
                    <a:lumMod val="49000"/>
                  </a:schemeClr>
                </a:solidFill>
                <a:latin typeface="Tahoma" panose="020B0604030504040204" charset="0"/>
                <a:ea typeface="+mj-lt"/>
                <a:cs typeface="Tahoma" panose="020B0604030504040204" charset="0"/>
              </a:rPr>
              <a:t>pembagian</a:t>
            </a:r>
            <a:r>
              <a:rPr lang="en-US" sz="1400" b="0">
                <a:solidFill>
                  <a:schemeClr val="accent4">
                    <a:lumMod val="49000"/>
                  </a:schemeClr>
                </a:solidFill>
                <a:latin typeface="Tahoma" panose="020B0604030504040204" charset="0"/>
                <a:ea typeface="+mj-lt"/>
                <a:cs typeface="Tahoma" panose="020B0604030504040204" charset="0"/>
              </a:rPr>
              <a:t> </a:t>
            </a:r>
            <a:r>
              <a:rPr lang="en-US" sz="1400" b="0" err="1">
                <a:solidFill>
                  <a:schemeClr val="accent4">
                    <a:lumMod val="49000"/>
                  </a:schemeClr>
                </a:solidFill>
                <a:latin typeface="Tahoma" panose="020B0604030504040204" charset="0"/>
                <a:ea typeface="+mj-lt"/>
                <a:cs typeface="Tahoma" panose="020B0604030504040204" charset="0"/>
              </a:rPr>
              <a:t>tugas</a:t>
            </a:r>
            <a:r>
              <a:rPr lang="en-US" sz="1400" b="0" dirty="0">
                <a:solidFill>
                  <a:schemeClr val="accent4">
                    <a:lumMod val="49000"/>
                  </a:schemeClr>
                </a:solidFill>
                <a:latin typeface="Tahoma" panose="020B0604030504040204" charset="0"/>
                <a:ea typeface="+mj-lt"/>
                <a:cs typeface="Tahoma" panose="020B0604030504040204" charset="0"/>
              </a:rPr>
              <a:t>, </a:t>
            </a:r>
            <a:br>
              <a:rPr lang="en-US" sz="1400" b="0" dirty="0">
                <a:latin typeface="Tahoma" panose="020B0604030504040204" charset="0"/>
                <a:ea typeface="+mj-lt"/>
                <a:cs typeface="Tahoma" panose="020B0604030504040204" charset="0"/>
              </a:rPr>
            </a:br>
            <a:r>
              <a:rPr lang="en-US" sz="1400" b="0">
                <a:solidFill>
                  <a:schemeClr val="accent4">
                    <a:lumMod val="49000"/>
                  </a:schemeClr>
                </a:solidFill>
                <a:latin typeface="Tahoma" panose="020B0604030504040204" charset="0"/>
                <a:ea typeface="+mj-lt"/>
                <a:cs typeface="Tahoma" panose="020B0604030504040204" charset="0"/>
              </a:rPr>
              <a:t>       d. </a:t>
            </a:r>
            <a:r>
              <a:rPr lang="en-US" sz="1400" b="0" err="1">
                <a:solidFill>
                  <a:schemeClr val="accent4">
                    <a:lumMod val="49000"/>
                  </a:schemeClr>
                </a:solidFill>
                <a:latin typeface="Tahoma" panose="020B0604030504040204" charset="0"/>
                <a:ea typeface="+mj-lt"/>
                <a:cs typeface="Tahoma" panose="020B0604030504040204" charset="0"/>
              </a:rPr>
              <a:t>Mengembangkan</a:t>
            </a:r>
            <a:r>
              <a:rPr lang="en-US" sz="1400" b="0">
                <a:solidFill>
                  <a:schemeClr val="accent4">
                    <a:lumMod val="49000"/>
                  </a:schemeClr>
                </a:solidFill>
                <a:latin typeface="Tahoma" panose="020B0604030504040204" charset="0"/>
                <a:ea typeface="+mj-lt"/>
                <a:cs typeface="Tahoma" panose="020B0604030504040204" charset="0"/>
              </a:rPr>
              <a:t> </a:t>
            </a:r>
            <a:r>
              <a:rPr lang="en-US" sz="1400" b="0" err="1">
                <a:solidFill>
                  <a:schemeClr val="accent4">
                    <a:lumMod val="49000"/>
                  </a:schemeClr>
                </a:solidFill>
                <a:latin typeface="Tahoma" panose="020B0604030504040204" charset="0"/>
                <a:ea typeface="+mj-lt"/>
                <a:cs typeface="Tahoma" panose="020B0604030504040204" charset="0"/>
              </a:rPr>
              <a:t>kedisiplinan</a:t>
            </a:r>
            <a:r>
              <a:rPr lang="en-US" sz="1400" b="0">
                <a:solidFill>
                  <a:schemeClr val="accent4">
                    <a:lumMod val="49000"/>
                  </a:schemeClr>
                </a:solidFill>
                <a:latin typeface="Tahoma" panose="020B0604030504040204" charset="0"/>
                <a:ea typeface="+mj-lt"/>
                <a:cs typeface="Tahoma" panose="020B0604030504040204" charset="0"/>
              </a:rPr>
              <a:t> dan rasa </a:t>
            </a:r>
            <a:r>
              <a:rPr lang="en-US" sz="1400" b="0" err="1">
                <a:solidFill>
                  <a:schemeClr val="accent4">
                    <a:lumMod val="49000"/>
                  </a:schemeClr>
                </a:solidFill>
                <a:latin typeface="Tahoma" panose="020B0604030504040204" charset="0"/>
                <a:ea typeface="+mj-lt"/>
                <a:cs typeface="Tahoma" panose="020B0604030504040204" charset="0"/>
              </a:rPr>
              <a:t>tanggung</a:t>
            </a:r>
            <a:r>
              <a:rPr lang="en-US" sz="1400" b="0">
                <a:solidFill>
                  <a:schemeClr val="accent4">
                    <a:lumMod val="49000"/>
                  </a:schemeClr>
                </a:solidFill>
                <a:latin typeface="Tahoma" panose="020B0604030504040204" charset="0"/>
                <a:ea typeface="+mj-lt"/>
                <a:cs typeface="Tahoma" panose="020B0604030504040204" charset="0"/>
              </a:rPr>
              <a:t> </a:t>
            </a:r>
            <a:r>
              <a:rPr lang="en-US" sz="1400" b="0" err="1">
                <a:solidFill>
                  <a:schemeClr val="accent4">
                    <a:lumMod val="49000"/>
                  </a:schemeClr>
                </a:solidFill>
                <a:latin typeface="Tahoma" panose="020B0604030504040204" charset="0"/>
                <a:ea typeface="+mj-lt"/>
                <a:cs typeface="Tahoma" panose="020B0604030504040204" charset="0"/>
              </a:rPr>
              <a:t>jawab</a:t>
            </a:r>
            <a:r>
              <a:rPr lang="en-US" sz="1400" b="0" dirty="0">
                <a:solidFill>
                  <a:schemeClr val="accent4">
                    <a:lumMod val="49000"/>
                  </a:schemeClr>
                </a:solidFill>
                <a:latin typeface="Tahoma" panose="020B0604030504040204" charset="0"/>
                <a:ea typeface="+mj-lt"/>
                <a:cs typeface="Tahoma" panose="020B0604030504040204" charset="0"/>
              </a:rPr>
              <a:t>, </a:t>
            </a:r>
            <a:br>
              <a:rPr lang="en-US" sz="1400" b="0" dirty="0">
                <a:latin typeface="Tahoma" panose="020B0604030504040204" charset="0"/>
                <a:ea typeface="+mj-lt"/>
                <a:cs typeface="Tahoma" panose="020B0604030504040204" charset="0"/>
              </a:rPr>
            </a:br>
            <a:r>
              <a:rPr lang="en-US" sz="1400" b="0">
                <a:solidFill>
                  <a:schemeClr val="accent4">
                    <a:lumMod val="49000"/>
                  </a:schemeClr>
                </a:solidFill>
                <a:latin typeface="Tahoma" panose="020B0604030504040204" charset="0"/>
                <a:ea typeface="+mj-lt"/>
                <a:cs typeface="Tahoma" panose="020B0604030504040204" charset="0"/>
              </a:rPr>
              <a:t>       e. </a:t>
            </a:r>
            <a:r>
              <a:rPr lang="en-US" sz="1400" b="0" err="1">
                <a:solidFill>
                  <a:schemeClr val="accent4">
                    <a:lumMod val="49000"/>
                  </a:schemeClr>
                </a:solidFill>
                <a:latin typeface="Tahoma" panose="020B0604030504040204" charset="0"/>
                <a:ea typeface="+mj-lt"/>
                <a:cs typeface="Tahoma" panose="020B0604030504040204" charset="0"/>
              </a:rPr>
              <a:t>Merencanakan</a:t>
            </a:r>
            <a:r>
              <a:rPr lang="en-US" sz="1400" b="0">
                <a:solidFill>
                  <a:schemeClr val="accent4">
                    <a:lumMod val="49000"/>
                  </a:schemeClr>
                </a:solidFill>
                <a:latin typeface="Tahoma" panose="020B0604030504040204" charset="0"/>
                <a:ea typeface="+mj-lt"/>
                <a:cs typeface="Tahoma" panose="020B0604030504040204" charset="0"/>
              </a:rPr>
              <a:t> dan </a:t>
            </a:r>
            <a:r>
              <a:rPr lang="en-US" sz="1400" b="0" err="1">
                <a:solidFill>
                  <a:schemeClr val="accent4">
                    <a:lumMod val="49000"/>
                  </a:schemeClr>
                </a:solidFill>
                <a:latin typeface="Tahoma" panose="020B0604030504040204" charset="0"/>
                <a:ea typeface="+mj-lt"/>
                <a:cs typeface="Tahoma" panose="020B0604030504040204" charset="0"/>
              </a:rPr>
              <a:t>melaksanakan</a:t>
            </a:r>
            <a:r>
              <a:rPr lang="en-US" sz="1400" b="0">
                <a:solidFill>
                  <a:schemeClr val="accent4">
                    <a:lumMod val="49000"/>
                  </a:schemeClr>
                </a:solidFill>
                <a:latin typeface="Tahoma" panose="020B0604030504040204" charset="0"/>
                <a:ea typeface="+mj-lt"/>
                <a:cs typeface="Tahoma" panose="020B0604030504040204" charset="0"/>
              </a:rPr>
              <a:t> </a:t>
            </a:r>
            <a:r>
              <a:rPr lang="en-US" sz="1400" b="0" err="1">
                <a:solidFill>
                  <a:schemeClr val="accent4">
                    <a:lumMod val="49000"/>
                  </a:schemeClr>
                </a:solidFill>
                <a:latin typeface="Tahoma" panose="020B0604030504040204" charset="0"/>
                <a:ea typeface="+mj-lt"/>
                <a:cs typeface="Tahoma" panose="020B0604030504040204" charset="0"/>
              </a:rPr>
              <a:t>musyawarah</a:t>
            </a:r>
            <a:r>
              <a:rPr lang="en-US" sz="1400" b="0" dirty="0">
                <a:solidFill>
                  <a:schemeClr val="accent4">
                    <a:lumMod val="49000"/>
                  </a:schemeClr>
                </a:solidFill>
                <a:latin typeface="Tahoma" panose="020B0604030504040204" charset="0"/>
                <a:ea typeface="+mj-lt"/>
                <a:cs typeface="Tahoma" panose="020B0604030504040204" charset="0"/>
              </a:rPr>
              <a:t>. </a:t>
            </a:r>
            <a:br>
              <a:rPr lang="id-ID" sz="1400" b="0" dirty="0">
                <a:latin typeface="Tahoma" panose="020B0604030504040204" charset="0"/>
                <a:cs typeface="Tahoma" panose="020B0604030504040204" charset="0"/>
              </a:rPr>
            </a:br>
            <a:r>
              <a:rPr lang="id-ID" sz="1400" b="0" dirty="0">
                <a:solidFill>
                  <a:schemeClr val="accent4">
                    <a:lumMod val="49000"/>
                  </a:schemeClr>
                </a:solidFill>
                <a:latin typeface="Tahoma" panose="020B0604030504040204" charset="0"/>
                <a:cs typeface="Tahoma" panose="020B0604030504040204" charset="0"/>
              </a:rPr>
              <a:t>  </a:t>
            </a:r>
            <a:r>
              <a:rPr lang="id-ID" sz="1400" b="0" dirty="0">
                <a:solidFill>
                  <a:srgbClr val="FF0000"/>
                </a:solidFill>
                <a:latin typeface="Tahoma" panose="020B0604030504040204" charset="0"/>
                <a:cs typeface="Tahoma" panose="020B0604030504040204" charset="0"/>
              </a:rPr>
              <a:t>  </a:t>
            </a:r>
            <a:br>
              <a:rPr lang="id-ID" sz="1400" b="0" dirty="0">
                <a:latin typeface="Tahoma" panose="020B0604030504040204" charset="0"/>
                <a:cs typeface="Tahoma" panose="020B0604030504040204" charset="0"/>
              </a:rPr>
            </a:br>
            <a:r>
              <a:rPr lang="id-ID" sz="2000" b="0" dirty="0">
                <a:latin typeface="Tahoma" panose="020B0604030504040204" charset="0"/>
                <a:cs typeface="Tahoma" panose="020B0604030504040204" charset="0"/>
              </a:rPr>
              <a:t>3. Unit produksi </a:t>
            </a:r>
            <a:br>
              <a:rPr lang="id-ID" sz="2000" b="0" dirty="0">
                <a:latin typeface="Tahoma" panose="020B0604030504040204" charset="0"/>
                <a:cs typeface="Tahoma" panose="020B0604030504040204" charset="0"/>
              </a:rPr>
            </a:br>
            <a:r>
              <a:rPr lang="en-US" altLang="id-ID" sz="1445" b="0" dirty="0">
                <a:solidFill>
                  <a:schemeClr val="accent4">
                    <a:lumMod val="50000"/>
                  </a:schemeClr>
                </a:solidFill>
                <a:latin typeface="Tahoma" panose="020B0604030504040204" charset="0"/>
                <a:cs typeface="Tahoma" panose="020B0604030504040204" charset="0"/>
              </a:rPr>
              <a:t>Usahatani yang dilaksanakan oleh masing-masing anggota poktan secara keseluruhan harus dipandang sebagai satu kesatuan usaha yang dapat dikembangkan untuk mencapai skala ekonomis usaha, dengan menjaga kuantitas, kualitas maupun kontinuitas.</a:t>
            </a:r>
          </a:p>
        </p:txBody>
      </p:sp>
      <p:sp>
        <p:nvSpPr>
          <p:cNvPr id="3" name="Text Box 2"/>
          <p:cNvSpPr txBox="1"/>
          <p:nvPr/>
        </p:nvSpPr>
        <p:spPr>
          <a:xfrm>
            <a:off x="951865" y="610870"/>
            <a:ext cx="4064000" cy="368300"/>
          </a:xfrm>
          <a:prstGeom prst="rect">
            <a:avLst/>
          </a:prstGeom>
          <a:noFill/>
        </p:spPr>
        <p:txBody>
          <a:bodyPr wrap="square" rtlCol="0">
            <a:spAutoFit/>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4">
              <a:lumMod val="20000"/>
              <a:lumOff val="80000"/>
            </a:schemeClr>
          </a:solidFill>
          <a:ln w="12700" cap="flat" cmpd="sng" algn="ctr">
            <a:solidFill>
              <a:schemeClr val="accent4">
                <a:lumMod val="20000"/>
                <a:lumOff val="80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p:cNvSpPr>
            <a:spLocks noGrp="1"/>
          </p:cNvSpPr>
          <p:nvPr>
            <p:ph type="ctrTitle"/>
          </p:nvPr>
        </p:nvSpPr>
        <p:spPr>
          <a:xfrm>
            <a:off x="521335" y="1211580"/>
            <a:ext cx="9144635" cy="1642745"/>
          </a:xfrm>
        </p:spPr>
        <p:txBody>
          <a:bodyPr anchor="b">
            <a:normAutofit/>
          </a:bodyPr>
          <a:lstStyle/>
          <a:p>
            <a:r>
              <a:rPr lang="en-US">
                <a:solidFill>
                  <a:schemeClr val="bg1"/>
                </a:solidFill>
                <a:latin typeface="Tahoma" panose="020B0604030504040204" charset="0"/>
                <a:cs typeface="Tahoma" panose="020B0604030504040204" charset="0"/>
              </a:rPr>
              <a:t>Manfaat Kelompok Tani</a:t>
            </a:r>
          </a:p>
        </p:txBody>
      </p:sp>
      <p:sp>
        <p:nvSpPr>
          <p:cNvPr id="9" name="Freeform: Shape 8"/>
          <p:cNvSpPr>
            <a:spLocks noGrp="1" noRot="1" noChangeAspect="1" noMove="1" noResize="1" noEditPoints="1" noAdjustHandles="1" noChangeArrowheads="1" noChangeShapeType="1" noTextEdit="1"/>
          </p:cNvSpPr>
          <p:nvPr/>
        </p:nvSpPr>
        <p:spPr>
          <a:xfrm>
            <a:off x="622300" y="2959100"/>
            <a:ext cx="8119110" cy="166370"/>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latin typeface="Bierstadt"/>
              <a:ea typeface="+mn-ea"/>
              <a:cs typeface="+mn-cs"/>
            </a:endParaRPr>
          </a:p>
        </p:txBody>
      </p:sp>
      <p:sp>
        <p:nvSpPr>
          <p:cNvPr id="3" name="Title 1"/>
          <p:cNvSpPr>
            <a:spLocks noGrp="1"/>
          </p:cNvSpPr>
          <p:nvPr/>
        </p:nvSpPr>
        <p:spPr>
          <a:xfrm>
            <a:off x="621030" y="3429000"/>
            <a:ext cx="11101070" cy="225806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r>
              <a:rPr lang="en-US" sz="1800" b="0">
                <a:solidFill>
                  <a:schemeClr val="accent4">
                    <a:lumMod val="50000"/>
                  </a:schemeClr>
                </a:solidFill>
                <a:latin typeface="Tahoma" panose="020B0604030504040204" charset="0"/>
                <a:cs typeface="Tahoma" panose="020B0604030504040204" charset="0"/>
              </a:rPr>
              <a:t>1. Meningkatkan produktivitas tanaman</a:t>
            </a:r>
            <a:br>
              <a:rPr lang="en-US" sz="1800" b="0">
                <a:solidFill>
                  <a:schemeClr val="accent4">
                    <a:lumMod val="50000"/>
                  </a:schemeClr>
                </a:solidFill>
                <a:latin typeface="Tahoma" panose="020B0604030504040204" charset="0"/>
                <a:cs typeface="Tahoma" panose="020B0604030504040204" charset="0"/>
              </a:rPr>
            </a:br>
            <a:r>
              <a:rPr lang="en-US" sz="1800" b="0">
                <a:solidFill>
                  <a:schemeClr val="accent4">
                    <a:lumMod val="50000"/>
                  </a:schemeClr>
                </a:solidFill>
                <a:latin typeface="Tahoma" panose="020B0604030504040204" charset="0"/>
                <a:cs typeface="Tahoma" panose="020B0604030504040204" charset="0"/>
              </a:rPr>
              <a:t>2. Meningkatkan akses terhadap pengetahuan, keterampilan, teknologi dan informasi pasar</a:t>
            </a:r>
            <a:br>
              <a:rPr lang="en-US" sz="1800" b="0">
                <a:solidFill>
                  <a:schemeClr val="accent4">
                    <a:lumMod val="50000"/>
                  </a:schemeClr>
                </a:solidFill>
                <a:latin typeface="Tahoma" panose="020B0604030504040204" charset="0"/>
                <a:cs typeface="Tahoma" panose="020B0604030504040204" charset="0"/>
              </a:rPr>
            </a:br>
            <a:r>
              <a:rPr lang="en-US" sz="1800" b="0">
                <a:solidFill>
                  <a:schemeClr val="accent4">
                    <a:lumMod val="50000"/>
                  </a:schemeClr>
                </a:solidFill>
                <a:latin typeface="Tahoma" panose="020B0604030504040204" charset="0"/>
                <a:cs typeface="Tahoma" panose="020B0604030504040204" charset="0"/>
              </a:rPr>
              <a:t>3. Menciptakan lapangan kerja baru di pedesaan</a:t>
            </a:r>
            <a:br>
              <a:rPr lang="en-US" sz="1800" b="0">
                <a:solidFill>
                  <a:schemeClr val="accent4">
                    <a:lumMod val="50000"/>
                  </a:schemeClr>
                </a:solidFill>
                <a:latin typeface="Tahoma" panose="020B0604030504040204" charset="0"/>
                <a:cs typeface="Tahoma" panose="020B0604030504040204" charset="0"/>
              </a:rPr>
            </a:br>
            <a:r>
              <a:rPr lang="en-US" sz="1800" b="0">
                <a:solidFill>
                  <a:schemeClr val="accent4">
                    <a:lumMod val="50000"/>
                  </a:schemeClr>
                </a:solidFill>
                <a:latin typeface="Tahoma" panose="020B0604030504040204" charset="0"/>
                <a:cs typeface="Tahoma" panose="020B0604030504040204" charset="0"/>
              </a:rPr>
              <a:t>4. Meningkatkan pendapatan dan kesejahteraan petani</a:t>
            </a:r>
            <a:br>
              <a:rPr lang="en-US" sz="1800" b="0">
                <a:solidFill>
                  <a:schemeClr val="accent4">
                    <a:lumMod val="50000"/>
                  </a:schemeClr>
                </a:solidFill>
                <a:latin typeface="Tahoma" panose="020B0604030504040204" charset="0"/>
                <a:cs typeface="Tahoma" panose="020B0604030504040204" charset="0"/>
              </a:rPr>
            </a:br>
            <a:endParaRPr lang="en-US" sz="1800" b="0">
              <a:solidFill>
                <a:schemeClr val="accent4">
                  <a:lumMod val="50000"/>
                </a:schemeClr>
              </a:solidFill>
              <a:latin typeface="Tahoma" panose="020B0604030504040204" charset="0"/>
              <a:cs typeface="Tahoma" panose="020B0604030504040204" charset="0"/>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4">
              <a:lumMod val="20000"/>
              <a:lumOff val="80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p:cNvSpPr>
            <a:spLocks noGrp="1"/>
          </p:cNvSpPr>
          <p:nvPr>
            <p:ph type="ctrTitle"/>
          </p:nvPr>
        </p:nvSpPr>
        <p:spPr>
          <a:xfrm>
            <a:off x="521335" y="1211580"/>
            <a:ext cx="10725150" cy="1508760"/>
          </a:xfrm>
        </p:spPr>
        <p:txBody>
          <a:bodyPr anchor="t" anchorCtr="0">
            <a:normAutofit/>
          </a:bodyPr>
          <a:lstStyle/>
          <a:p>
            <a:pPr algn="just">
              <a:lnSpc>
                <a:spcPct val="100000"/>
              </a:lnSpc>
            </a:pPr>
            <a:r>
              <a:rPr lang="en-US" sz="4500">
                <a:solidFill>
                  <a:schemeClr val="bg1"/>
                </a:solidFill>
                <a:latin typeface="Tahoma" panose="020B0604030504040204" charset="0"/>
                <a:cs typeface="Tahoma" panose="020B0604030504040204" charset="0"/>
              </a:rPr>
              <a:t>Pentingnya Partisipasi dan Inklusi</a:t>
            </a:r>
          </a:p>
        </p:txBody>
      </p:sp>
      <p:sp>
        <p:nvSpPr>
          <p:cNvPr id="3" name="Content Placeholder 2"/>
          <p:cNvSpPr>
            <a:spLocks noGrp="1"/>
          </p:cNvSpPr>
          <p:nvPr>
            <p:ph sz="half" idx="1"/>
          </p:nvPr>
        </p:nvSpPr>
        <p:spPr>
          <a:xfrm>
            <a:off x="681990" y="2487295"/>
            <a:ext cx="10310495" cy="2614930"/>
          </a:xfrm>
        </p:spPr>
        <p:txBody>
          <a:bodyPr anchor="t" anchorCtr="0">
            <a:normAutofit/>
          </a:bodyPr>
          <a:lstStyle/>
          <a:p>
            <a:r>
              <a:rPr lang="en-US" altLang="en-US" sz="1500" i="0">
                <a:solidFill>
                  <a:schemeClr val="bg1"/>
                </a:solidFill>
                <a:latin typeface="Tahoma" panose="020B0604030504040204" charset="0"/>
                <a:cs typeface="Tahoma" panose="020B0604030504040204" charset="0"/>
              </a:rPr>
              <a:t>Partisipasi dan inklusi dalam kelompok tani sangat penting karena dapat meningkatkan motivasi dan keterlibatan anggota dalam kegiatan pertanian. </a:t>
            </a:r>
          </a:p>
          <a:p>
            <a:r>
              <a:rPr lang="en-US" altLang="en-US" sz="1500" i="0">
                <a:solidFill>
                  <a:schemeClr val="bg1"/>
                </a:solidFill>
                <a:latin typeface="Tahoma" panose="020B0604030504040204" charset="0"/>
                <a:cs typeface="Tahoma" panose="020B0604030504040204" charset="0"/>
              </a:rPr>
              <a:t>Keterlibatan anggota yang aktif dapat:</a:t>
            </a:r>
          </a:p>
          <a:p>
            <a:r>
              <a:rPr lang="en-US" altLang="en-US" sz="1500" i="0">
                <a:solidFill>
                  <a:schemeClr val="bg1"/>
                </a:solidFill>
                <a:latin typeface="Tahoma" panose="020B0604030504040204" charset="0"/>
                <a:cs typeface="Tahoma" panose="020B0604030504040204" charset="0"/>
              </a:rPr>
              <a:t>a. meningkatkan produksi pertanian, </a:t>
            </a:r>
          </a:p>
          <a:p>
            <a:r>
              <a:rPr lang="en-US" altLang="en-US" sz="1500" i="0">
                <a:solidFill>
                  <a:schemeClr val="bg1"/>
                </a:solidFill>
                <a:latin typeface="Tahoma" panose="020B0604030504040204" charset="0"/>
                <a:cs typeface="Tahoma" panose="020B0604030504040204" charset="0"/>
              </a:rPr>
              <a:t>b. menciptakan dinamika kelompok yang dapat mendukung pertukaran pengetahuan dan pengalaman antar anggota, sehingga anggota petani memperoleh pengetahuan dan keterampilan baru untuk mendukung usahatani. </a:t>
            </a:r>
          </a:p>
          <a:p>
            <a:r>
              <a:rPr lang="en-US" altLang="en-US" sz="1500" i="0">
                <a:solidFill>
                  <a:schemeClr val="bg1"/>
                </a:solidFill>
                <a:latin typeface="Tahoma" panose="020B0604030504040204" charset="0"/>
                <a:cs typeface="Tahoma" panose="020B0604030504040204" charset="0"/>
              </a:rPr>
              <a:t>c. meningkatkan kesejahteraan anggota.</a:t>
            </a: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p:cNvSpPr>
            <a:spLocks noGrp="1" noRot="1" noChangeAspect="1" noMove="1" noResize="1" noEditPoints="1" noAdjustHandles="1" noChangeArrowheads="1" noChangeShapeType="1" noTextEdit="1"/>
          </p:cNvSpPr>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180" y="969010"/>
            <a:ext cx="10958830" cy="1463040"/>
          </a:xfrm>
        </p:spPr>
        <p:txBody>
          <a:bodyPr vert="horz" lIns="91440" tIns="45720" rIns="91440" bIns="45720" rtlCol="0" anchor="t">
            <a:normAutofit/>
          </a:bodyPr>
          <a:lstStyle/>
          <a:p>
            <a:r>
              <a:rPr lang="en-US" sz="3500">
                <a:latin typeface="Tahoma" panose="020B0604030504040204" charset="0"/>
                <a:cs typeface="Tahoma" panose="020B0604030504040204" charset="0"/>
              </a:rPr>
              <a:t>Strategi Peningkatan Partisipasi Anggota</a:t>
            </a:r>
          </a:p>
        </p:txBody>
      </p:sp>
      <p:sp>
        <p:nvSpPr>
          <p:cNvPr id="4" name="Content Placeholder 3"/>
          <p:cNvSpPr>
            <a:spLocks noGrp="1"/>
          </p:cNvSpPr>
          <p:nvPr>
            <p:ph sz="half" idx="2"/>
          </p:nvPr>
        </p:nvSpPr>
        <p:spPr>
          <a:xfrm>
            <a:off x="518795" y="2089150"/>
            <a:ext cx="10510520" cy="4110990"/>
          </a:xfrm>
        </p:spPr>
        <p:txBody>
          <a:bodyPr>
            <a:noAutofit/>
          </a:bodyPr>
          <a:lstStyle/>
          <a:p>
            <a:pPr marL="0" indent="0">
              <a:spcBef>
                <a:spcPts val="2500"/>
              </a:spcBef>
              <a:buNone/>
            </a:pPr>
            <a:r>
              <a:rPr lang="en-US" sz="1200" b="1">
                <a:latin typeface="Tahoma" panose="020B0604030504040204" charset="0"/>
                <a:cs typeface="Tahoma" panose="020B0604030504040204" charset="0"/>
              </a:rPr>
              <a:t>Pertemuan Rutin</a:t>
            </a:r>
          </a:p>
          <a:p>
            <a:pPr marL="0" lvl="1" indent="0">
              <a:buNone/>
            </a:pPr>
            <a:r>
              <a:rPr lang="en-US" sz="1200">
                <a:latin typeface="Tahoma" panose="020B0604030504040204" charset="0"/>
                <a:cs typeface="Tahoma" panose="020B0604030504040204" charset="0"/>
              </a:rPr>
              <a:t>Mengadakan pertemuan rutin adalah salah satu cara yang efektif untuk meningkatkan partisipasi anggota kelompok tani. Dalam pertemuan tersebut, anggota dapat menyampaikan gagasan dan masalah yang mereka hadapi serta mencari solusi bersama.</a:t>
            </a:r>
          </a:p>
          <a:p>
            <a:pPr marL="0" indent="0">
              <a:spcBef>
                <a:spcPts val="2500"/>
              </a:spcBef>
              <a:buNone/>
            </a:pPr>
            <a:r>
              <a:rPr lang="en-US" sz="1200" b="1">
                <a:latin typeface="Tahoma" panose="020B0604030504040204" charset="0"/>
                <a:cs typeface="Tahoma" panose="020B0604030504040204" charset="0"/>
              </a:rPr>
              <a:t>Melibatkan Anggota dalam Pengambilan Keputusan</a:t>
            </a:r>
          </a:p>
          <a:p>
            <a:pPr marL="0" lvl="1" indent="0">
              <a:buNone/>
            </a:pPr>
            <a:r>
              <a:rPr lang="en-US" sz="1200">
                <a:latin typeface="Tahoma" panose="020B0604030504040204" charset="0"/>
                <a:cs typeface="Tahoma" panose="020B0604030504040204" charset="0"/>
              </a:rPr>
              <a:t>Dapat meningkatkan rasa memiliki tehadap kelompok tani dan memiliki tanggung jawab terhadap kesuksesan kelompok tani.</a:t>
            </a:r>
          </a:p>
          <a:p>
            <a:pPr marL="0" lvl="1" indent="0">
              <a:buNone/>
            </a:pPr>
            <a:endParaRPr lang="en-US" sz="1200">
              <a:latin typeface="Tahoma" panose="020B0604030504040204" charset="0"/>
              <a:cs typeface="Tahoma" panose="020B0604030504040204" charset="0"/>
            </a:endParaRPr>
          </a:p>
          <a:p>
            <a:pPr marL="0" lvl="1" indent="0">
              <a:buNone/>
            </a:pPr>
            <a:r>
              <a:rPr lang="en-US" sz="1200" b="1">
                <a:latin typeface="Tahoma" panose="020B0604030504040204" charset="0"/>
                <a:cs typeface="Tahoma" panose="020B0604030504040204" charset="0"/>
              </a:rPr>
              <a:t>Mengembangkan usaha bersama</a:t>
            </a:r>
          </a:p>
          <a:p>
            <a:pPr marL="0" lvl="1" indent="0">
              <a:buNone/>
            </a:pPr>
            <a:r>
              <a:rPr lang="en-US" sz="1200">
                <a:latin typeface="Tahoma" panose="020B0604030504040204" charset="0"/>
                <a:cs typeface="Tahoma" panose="020B0604030504040204" charset="0"/>
              </a:rPr>
              <a:t>Diperlukan:</a:t>
            </a:r>
            <a:endParaRPr lang="en-US" sz="1200" b="1">
              <a:latin typeface="Tahoma" panose="020B0604030504040204" charset="0"/>
              <a:cs typeface="Tahoma" panose="020B0604030504040204" charset="0"/>
            </a:endParaRPr>
          </a:p>
          <a:p>
            <a:pPr marL="0" lvl="1" indent="0">
              <a:buNone/>
            </a:pPr>
            <a:r>
              <a:rPr lang="en-US" altLang="en-US" sz="1200">
                <a:latin typeface="Tahoma" panose="020B0604030504040204" charset="0"/>
                <a:cs typeface="Tahoma" panose="020B0604030504040204" charset="0"/>
              </a:rPr>
              <a:t>a. Peningkatan kapasitas: Meningkatkan kemampuan anggota kelompok tani dalam mengembangkan agribisnis. </a:t>
            </a:r>
          </a:p>
          <a:p>
            <a:pPr marL="0" lvl="1" indent="0">
              <a:buNone/>
            </a:pPr>
            <a:r>
              <a:rPr lang="en-US" altLang="en-US" sz="1200">
                <a:latin typeface="Tahoma" panose="020B0604030504040204" charset="0"/>
                <a:cs typeface="Tahoma" panose="020B0604030504040204" charset="0"/>
              </a:rPr>
              <a:t>b. Penguatan jaringan: Memperkuat kerja sama dengan pihak lain, seperti penyedia sarana produksi, pengolahan, pemasaran hasil, dan permodalan. </a:t>
            </a:r>
          </a:p>
          <a:p>
            <a:pPr marL="0" lvl="1" indent="0">
              <a:buNone/>
            </a:pPr>
            <a:r>
              <a:rPr lang="en-US" altLang="en-US" sz="1200">
                <a:latin typeface="Tahoma" panose="020B0604030504040204" charset="0"/>
                <a:cs typeface="Tahoma" panose="020B0604030504040204" charset="0"/>
              </a:rPr>
              <a:t>c. Peningkatan kualitas produk: Meningkatkan kualitas dan branding produk agar dapat dikenal dan diminati konsumen. </a:t>
            </a:r>
          </a:p>
          <a:p>
            <a:pPr marL="0" lvl="1" indent="0">
              <a:buNone/>
            </a:pPr>
            <a:r>
              <a:rPr lang="en-US" altLang="en-US" sz="1200">
                <a:latin typeface="Tahoma" panose="020B0604030504040204" charset="0"/>
                <a:cs typeface="Tahoma" panose="020B0604030504040204" charset="0"/>
              </a:rPr>
              <a:t>d. Peningkatan akses modal: Meningkatkan akses ke modal dan pembiayaan. </a:t>
            </a:r>
          </a:p>
          <a:p>
            <a:pPr marL="0" lvl="1" indent="0">
              <a:buNone/>
            </a:pPr>
            <a:r>
              <a:rPr lang="en-US" altLang="en-US" sz="1200">
                <a:latin typeface="Tahoma" panose="020B0604030504040204" charset="0"/>
                <a:cs typeface="Tahoma" panose="020B0604030504040204" charset="0"/>
              </a:rPr>
              <a:t>e. Peningkatan kesadaran petani: Meningkatkan kesadaran petani melalui pendampingan, penyuluhan, dan pelatihan. </a:t>
            </a:r>
          </a:p>
          <a:p>
            <a:pPr marL="0" lvl="1" indent="0">
              <a:buNone/>
            </a:pPr>
            <a:r>
              <a:rPr lang="en-US" altLang="en-US" sz="1200">
                <a:latin typeface="Tahoma" panose="020B0604030504040204" charset="0"/>
                <a:cs typeface="Tahoma" panose="020B0604030504040204" charset="0"/>
              </a:rPr>
              <a:t>f. Pengembangan diversifikasi usaha: Mengembangkan diversifikasi usaha pertanian. </a:t>
            </a:r>
          </a:p>
          <a:p>
            <a:pPr marL="0" lvl="1" indent="0">
              <a:buNone/>
            </a:pPr>
            <a:r>
              <a:rPr lang="en-US" altLang="en-US" sz="1200">
                <a:latin typeface="Tahoma" panose="020B0604030504040204" charset="0"/>
                <a:cs typeface="Tahoma" panose="020B0604030504040204" charset="0"/>
              </a:rPr>
              <a:t>g. Pengembangan kelembagaan: Memanfaatkan nilai-nilai dan tata laksana kelembagaan petani kecil yang sudah hidup di masyarakat.</a:t>
            </a:r>
          </a:p>
          <a:p>
            <a:pPr marL="0" lvl="1" indent="0">
              <a:buNone/>
            </a:pPr>
            <a:endParaRPr lang="en-US" altLang="en-US" sz="700" b="1">
              <a:latin typeface="Tahoma" panose="020B0604030504040204" charset="0"/>
              <a:cs typeface="Tahoma" panose="020B060403050404020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4">
              <a:lumMod val="20000"/>
              <a:lumOff val="80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p:cNvSpPr>
            <a:spLocks noGrp="1"/>
          </p:cNvSpPr>
          <p:nvPr>
            <p:ph type="ctrTitle"/>
          </p:nvPr>
        </p:nvSpPr>
        <p:spPr>
          <a:xfrm>
            <a:off x="770890" y="4344035"/>
            <a:ext cx="6744335" cy="1508760"/>
          </a:xfrm>
        </p:spPr>
        <p:txBody>
          <a:bodyPr anchor="t" anchorCtr="0">
            <a:normAutofit/>
          </a:bodyPr>
          <a:lstStyle/>
          <a:p>
            <a:pPr algn="just">
              <a:lnSpc>
                <a:spcPct val="100000"/>
              </a:lnSpc>
            </a:pPr>
            <a:r>
              <a:rPr lang="en-US" sz="4500">
                <a:solidFill>
                  <a:schemeClr val="bg1"/>
                </a:solidFill>
                <a:latin typeface="Tahoma" panose="020B0604030504040204" charset="0"/>
                <a:cs typeface="Tahoma" panose="020B0604030504040204" charset="0"/>
              </a:rPr>
              <a:t>Akses ke permodalan</a:t>
            </a:r>
          </a:p>
        </p:txBody>
      </p:sp>
      <p:sp>
        <p:nvSpPr>
          <p:cNvPr id="9" name="Freeform: Shape 8"/>
          <p:cNvSpPr>
            <a:spLocks noGrp="1" noRot="1" noChangeAspect="1" noMove="1" noResize="1" noEditPoints="1" noAdjustHandles="1" noChangeArrowheads="1" noChangeShapeType="1" noTextEdit="1"/>
          </p:cNvSpPr>
          <p:nvPr/>
        </p:nvSpPr>
        <p:spPr>
          <a:xfrm>
            <a:off x="859155" y="5137150"/>
            <a:ext cx="6390640" cy="160655"/>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p:cNvSpPr>
            <a:spLocks noGrp="1" noRot="1" noChangeAspect="1" noMove="1" noResize="1" noEditPoints="1" noAdjustHandles="1" noChangeArrowheads="1" noChangeShapeType="1" noTextEdit="1"/>
          </p:cNvSpPr>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Content Placeholder 3"/>
          <p:cNvSpPr>
            <a:spLocks noGrp="1"/>
          </p:cNvSpPr>
          <p:nvPr>
            <p:ph sz="half" idx="2"/>
          </p:nvPr>
        </p:nvSpPr>
        <p:spPr>
          <a:xfrm>
            <a:off x="6096000" y="508000"/>
            <a:ext cx="5577840" cy="5838190"/>
          </a:xfrm>
        </p:spPr>
        <p:txBody>
          <a:bodyPr>
            <a:normAutofit/>
          </a:bodyPr>
          <a:lstStyle/>
          <a:p>
            <a:pPr marL="0" indent="0">
              <a:lnSpc>
                <a:spcPct val="100000"/>
              </a:lnSpc>
              <a:spcBef>
                <a:spcPts val="1500"/>
              </a:spcBef>
              <a:spcAft>
                <a:spcPts val="0"/>
              </a:spcAft>
              <a:buNone/>
            </a:pPr>
            <a:r>
              <a:rPr lang="en-US" sz="1500">
                <a:solidFill>
                  <a:srgbClr val="002060"/>
                </a:solidFill>
                <a:latin typeface="Tahoma" panose="020B0604030504040204" charset="0"/>
                <a:cs typeface="Tahoma" panose="020B0604030504040204" charset="0"/>
                <a:sym typeface="+mn-ea"/>
              </a:rPr>
              <a:t>Petani anggota kelompok tani memiliki akses yang lebih besar terhadap permodalan (kredit) dari berbagai lembaga</a:t>
            </a:r>
            <a:endParaRPr lang="en-US" sz="1500" b="1">
              <a:latin typeface="Tahoma" panose="020B0604030504040204" charset="0"/>
              <a:cs typeface="Tahoma" panose="020B0604030504040204" charset="0"/>
            </a:endParaRPr>
          </a:p>
          <a:p>
            <a:pPr marL="0" indent="0">
              <a:lnSpc>
                <a:spcPct val="100000"/>
              </a:lnSpc>
              <a:spcBef>
                <a:spcPts val="1500"/>
              </a:spcBef>
              <a:spcAft>
                <a:spcPts val="0"/>
              </a:spcAft>
              <a:buNone/>
            </a:pPr>
            <a:r>
              <a:rPr lang="en-US" sz="1500" b="1">
                <a:latin typeface="Tahoma" panose="020B0604030504040204" charset="0"/>
                <a:cs typeface="Tahoma" panose="020B0604030504040204" charset="0"/>
              </a:rPr>
              <a:t>Sumber permodalan :</a:t>
            </a:r>
          </a:p>
          <a:p>
            <a:pPr marL="0" indent="0">
              <a:lnSpc>
                <a:spcPct val="100000"/>
              </a:lnSpc>
              <a:spcBef>
                <a:spcPts val="1500"/>
              </a:spcBef>
              <a:spcAft>
                <a:spcPts val="0"/>
              </a:spcAft>
              <a:buNone/>
            </a:pPr>
            <a:r>
              <a:rPr lang="en-US" sz="1500" b="1">
                <a:latin typeface="Tahoma" panose="020B0604030504040204" charset="0"/>
                <a:cs typeface="Tahoma" panose="020B0604030504040204" charset="0"/>
              </a:rPr>
              <a:t>a. Program pemerintah</a:t>
            </a:r>
          </a:p>
          <a:p>
            <a:pPr marL="0" indent="0">
              <a:lnSpc>
                <a:spcPct val="100000"/>
              </a:lnSpc>
              <a:spcBef>
                <a:spcPts val="1500"/>
              </a:spcBef>
              <a:spcAft>
                <a:spcPts val="0"/>
              </a:spcAft>
              <a:buNone/>
            </a:pPr>
            <a:r>
              <a:rPr lang="en-US" sz="1500">
                <a:latin typeface="Tahoma" panose="020B0604030504040204" charset="0"/>
                <a:cs typeface="Tahoma" panose="020B0604030504040204" charset="0"/>
              </a:rPr>
              <a:t>Menjadi anggota kelompok tani, terdaftar di Simluhtan dan terdaftar di Rencana Definitif Kebutuhan kelompok (RDKK), luas maks 2 ha.</a:t>
            </a:r>
            <a:endParaRPr lang="en-US" sz="1500" b="1">
              <a:latin typeface="Tahoma" panose="020B0604030504040204" charset="0"/>
              <a:cs typeface="Tahoma" panose="020B0604030504040204" charset="0"/>
            </a:endParaRPr>
          </a:p>
          <a:p>
            <a:pPr marL="0" indent="0">
              <a:lnSpc>
                <a:spcPct val="100000"/>
              </a:lnSpc>
              <a:spcBef>
                <a:spcPts val="1500"/>
              </a:spcBef>
              <a:spcAft>
                <a:spcPts val="0"/>
              </a:spcAft>
              <a:buNone/>
            </a:pPr>
            <a:r>
              <a:rPr lang="en-US" sz="1500" b="1">
                <a:latin typeface="Tahoma" panose="020B0604030504040204" charset="0"/>
                <a:cs typeface="Tahoma" panose="020B0604030504040204" charset="0"/>
              </a:rPr>
              <a:t>b. Kredit Usaha Rakyat (KUR) Pertanian</a:t>
            </a:r>
          </a:p>
          <a:p>
            <a:pPr marL="0" indent="0">
              <a:lnSpc>
                <a:spcPct val="100000"/>
              </a:lnSpc>
              <a:spcBef>
                <a:spcPts val="1500"/>
              </a:spcBef>
              <a:spcAft>
                <a:spcPts val="0"/>
              </a:spcAft>
              <a:buNone/>
            </a:pPr>
            <a:r>
              <a:rPr lang="en-US" sz="1500">
                <a:solidFill>
                  <a:srgbClr val="002060"/>
                </a:solidFill>
                <a:latin typeface="Tahoma" panose="020B0604030504040204" charset="0"/>
                <a:cs typeface="Tahoma" panose="020B0604030504040204" charset="0"/>
              </a:rPr>
              <a:t>Tanpa agunan</a:t>
            </a:r>
            <a:endParaRPr lang="en-US" sz="1500" b="1">
              <a:latin typeface="Tahoma" panose="020B0604030504040204" charset="0"/>
              <a:cs typeface="Tahoma" panose="020B0604030504040204" charset="0"/>
            </a:endParaRPr>
          </a:p>
          <a:p>
            <a:pPr marL="0" indent="0">
              <a:lnSpc>
                <a:spcPct val="100000"/>
              </a:lnSpc>
              <a:spcBef>
                <a:spcPts val="1500"/>
              </a:spcBef>
              <a:spcAft>
                <a:spcPts val="0"/>
              </a:spcAft>
              <a:buNone/>
            </a:pPr>
            <a:r>
              <a:rPr lang="en-US" sz="1500" b="1">
                <a:latin typeface="Tahoma" panose="020B0604030504040204" charset="0"/>
                <a:cs typeface="Tahoma" panose="020B0604030504040204" charset="0"/>
              </a:rPr>
              <a:t>b. Perbankan komersial</a:t>
            </a:r>
          </a:p>
          <a:p>
            <a:pPr marL="0" indent="0">
              <a:lnSpc>
                <a:spcPct val="100000"/>
              </a:lnSpc>
              <a:spcBef>
                <a:spcPts val="1500"/>
              </a:spcBef>
              <a:spcAft>
                <a:spcPts val="0"/>
              </a:spcAft>
              <a:buNone/>
            </a:pPr>
            <a:r>
              <a:rPr lang="en-US" sz="1500">
                <a:solidFill>
                  <a:srgbClr val="002060"/>
                </a:solidFill>
                <a:latin typeface="Tahoma" panose="020B0604030504040204" charset="0"/>
                <a:cs typeface="Tahoma" panose="020B0604030504040204" charset="0"/>
              </a:rPr>
              <a:t>Agunan</a:t>
            </a:r>
            <a:endParaRPr lang="en-US" sz="1500" b="1">
              <a:latin typeface="Tahoma" panose="020B0604030504040204" charset="0"/>
              <a:cs typeface="Tahoma" panose="020B0604030504040204" charset="0"/>
            </a:endParaRPr>
          </a:p>
          <a:p>
            <a:pPr marL="0" indent="0">
              <a:lnSpc>
                <a:spcPct val="100000"/>
              </a:lnSpc>
              <a:spcBef>
                <a:spcPts val="1500"/>
              </a:spcBef>
              <a:spcAft>
                <a:spcPts val="0"/>
              </a:spcAft>
              <a:buNone/>
            </a:pPr>
            <a:r>
              <a:rPr lang="en-US" sz="1500" b="1">
                <a:latin typeface="Tahoma" panose="020B0604030504040204" charset="0"/>
                <a:cs typeface="Tahoma" panose="020B0604030504040204" charset="0"/>
              </a:rPr>
              <a:t>d. Koperasi</a:t>
            </a:r>
          </a:p>
          <a:p>
            <a:pPr marL="0" indent="0">
              <a:lnSpc>
                <a:spcPct val="100000"/>
              </a:lnSpc>
              <a:spcBef>
                <a:spcPts val="1500"/>
              </a:spcBef>
              <a:spcAft>
                <a:spcPts val="0"/>
              </a:spcAft>
              <a:buNone/>
            </a:pPr>
            <a:r>
              <a:rPr lang="en-US" sz="1500" b="1">
                <a:latin typeface="Tahoma" panose="020B0604030504040204" charset="0"/>
                <a:cs typeface="Tahoma" panose="020B0604030504040204" charset="0"/>
              </a:rPr>
              <a:t>e. Asuransi pertanian</a:t>
            </a:r>
          </a:p>
          <a:p>
            <a:pPr marL="0" indent="0">
              <a:lnSpc>
                <a:spcPct val="100000"/>
              </a:lnSpc>
              <a:spcBef>
                <a:spcPts val="1500"/>
              </a:spcBef>
              <a:spcAft>
                <a:spcPts val="0"/>
              </a:spcAft>
              <a:buNone/>
            </a:pPr>
            <a:r>
              <a:rPr lang="en-US" sz="1500" b="1">
                <a:latin typeface="Tahoma" panose="020B0604030504040204" charset="0"/>
                <a:cs typeface="Tahoma" panose="020B0604030504040204" charset="0"/>
              </a:rPr>
              <a:t>e. Modal sendiri</a:t>
            </a:r>
          </a:p>
          <a:p>
            <a:pPr marL="0" indent="0">
              <a:lnSpc>
                <a:spcPct val="100000"/>
              </a:lnSpc>
              <a:spcBef>
                <a:spcPts val="1500"/>
              </a:spcBef>
              <a:spcAft>
                <a:spcPts val="0"/>
              </a:spcAft>
              <a:buNone/>
            </a:pPr>
            <a:r>
              <a:rPr lang="en-US" sz="1500" b="1">
                <a:latin typeface="Tahoma" panose="020B0604030504040204" charset="0"/>
                <a:cs typeface="Tahoma" panose="020B0604030504040204" charset="0"/>
              </a:rPr>
              <a:t>f. Kemitraan dengan perusahaan swasta </a:t>
            </a:r>
            <a:endParaRPr lang="en-US" sz="1500" b="1"/>
          </a:p>
          <a:p>
            <a:pPr marL="0" indent="0">
              <a:spcBef>
                <a:spcPts val="2500"/>
              </a:spcBef>
              <a:buNone/>
            </a:pPr>
            <a:endParaRPr lang="en-US" sz="1500"/>
          </a:p>
        </p:txBody>
      </p:sp>
      <p:pic>
        <p:nvPicPr>
          <p:cNvPr id="3" name="Content Placeholder 2"/>
          <p:cNvPicPr>
            <a:picLocks noGrp="1" noChangeAspect="1"/>
          </p:cNvPicPr>
          <p:nvPr>
            <p:ph sz="half" idx="1"/>
          </p:nvPr>
        </p:nvPicPr>
        <p:blipFill>
          <a:blip r:embed="rId3"/>
          <a:stretch>
            <a:fillRect/>
          </a:stretch>
        </p:blipFill>
        <p:spPr>
          <a:xfrm>
            <a:off x="762000" y="508000"/>
            <a:ext cx="4776470" cy="564007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4">
              <a:lumMod val="20000"/>
              <a:lumOff val="80000"/>
            </a:schemeClr>
          </a:solidFill>
          <a:ln w="12700" cap="flat" cmpd="sng" algn="ctr">
            <a:solidFill>
              <a:schemeClr val="tx2">
                <a:lumMod val="7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p:cNvSpPr>
            <a:spLocks noGrp="1"/>
          </p:cNvSpPr>
          <p:nvPr>
            <p:ph type="ctrTitle"/>
          </p:nvPr>
        </p:nvSpPr>
        <p:spPr>
          <a:xfrm>
            <a:off x="521208" y="1211766"/>
            <a:ext cx="7237052" cy="4727988"/>
          </a:xfrm>
        </p:spPr>
        <p:txBody>
          <a:bodyPr anchor="b">
            <a:normAutofit/>
          </a:bodyPr>
          <a:lstStyle/>
          <a:p>
            <a:r>
              <a:rPr lang="en-US">
                <a:solidFill>
                  <a:schemeClr val="bg1"/>
                </a:solidFill>
                <a:latin typeface="Tahoma" panose="020B0604030504040204" charset="0"/>
                <a:cs typeface="Tahoma" panose="020B0604030504040204" charset="0"/>
              </a:rPr>
              <a:t>Kinerja Perkopian Indonesia</a:t>
            </a:r>
          </a:p>
        </p:txBody>
      </p:sp>
      <p:sp>
        <p:nvSpPr>
          <p:cNvPr id="9" name="Freeform: Shape 8"/>
          <p:cNvSpPr>
            <a:spLocks noGrp="1" noRot="1" noChangeAspect="1" noMove="1" noResize="1" noEditPoints="1" noAdjustHandles="1" noChangeArrowheads="1" noChangeShapeType="1" noTextEdit="1"/>
          </p:cNvSpPr>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4">
              <a:lumMod val="20000"/>
              <a:lumOff val="80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p:cNvSpPr>
            <a:spLocks noGrp="1"/>
          </p:cNvSpPr>
          <p:nvPr>
            <p:ph type="ctrTitle"/>
          </p:nvPr>
        </p:nvSpPr>
        <p:spPr>
          <a:xfrm>
            <a:off x="770890" y="3628390"/>
            <a:ext cx="10113010" cy="1508760"/>
          </a:xfrm>
        </p:spPr>
        <p:txBody>
          <a:bodyPr anchor="t" anchorCtr="0">
            <a:normAutofit/>
          </a:bodyPr>
          <a:lstStyle/>
          <a:p>
            <a:pPr algn="just">
              <a:lnSpc>
                <a:spcPct val="100000"/>
              </a:lnSpc>
            </a:pPr>
            <a:r>
              <a:rPr lang="en-US" sz="4500">
                <a:solidFill>
                  <a:schemeClr val="bg1"/>
                </a:solidFill>
                <a:latin typeface="Tahoma" panose="020B0604030504040204" charset="0"/>
                <a:cs typeface="Tahoma" panose="020B0604030504040204" charset="0"/>
              </a:rPr>
              <a:t>Standar dalam perkebunan kopi dan manfaatnya</a:t>
            </a:r>
          </a:p>
        </p:txBody>
      </p:sp>
      <p:sp>
        <p:nvSpPr>
          <p:cNvPr id="9" name="Freeform: Shape 8"/>
          <p:cNvSpPr>
            <a:spLocks noGrp="1" noRot="1" noChangeAspect="1" noMove="1" noResize="1" noEditPoints="1" noAdjustHandles="1" noChangeArrowheads="1" noChangeShapeType="1" noTextEdit="1"/>
          </p:cNvSpPr>
          <p:nvPr/>
        </p:nvSpPr>
        <p:spPr>
          <a:xfrm>
            <a:off x="859155" y="5137150"/>
            <a:ext cx="9930130" cy="249555"/>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p:cNvSpPr>
            <a:spLocks noGrp="1" noRot="1" noChangeAspect="1" noMove="1" noResize="1" noEditPoints="1" noAdjustHandles="1" noChangeArrowheads="1" noChangeShapeType="1" noTextEdit="1"/>
          </p:cNvSpPr>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Content Placeholder 3"/>
          <p:cNvSpPr>
            <a:spLocks noGrp="1"/>
          </p:cNvSpPr>
          <p:nvPr>
            <p:ph sz="half" idx="2"/>
          </p:nvPr>
        </p:nvSpPr>
        <p:spPr>
          <a:xfrm>
            <a:off x="5539105" y="1670050"/>
            <a:ext cx="5953125" cy="2619375"/>
          </a:xfrm>
        </p:spPr>
        <p:txBody>
          <a:bodyPr>
            <a:normAutofit/>
          </a:bodyPr>
          <a:lstStyle/>
          <a:p>
            <a:pPr marL="0" indent="0">
              <a:spcBef>
                <a:spcPts val="2500"/>
              </a:spcBef>
              <a:buNone/>
            </a:pPr>
            <a:r>
              <a:rPr lang="en-US" sz="1600">
                <a:latin typeface="Tahoma" panose="020B0604030504040204" charset="0"/>
                <a:cs typeface="Tahoma" panose="020B0604030504040204" charset="0"/>
              </a:rPr>
              <a:t>Penerapan standar GAP membantu petani memperbaiki hasil panen mereka dengan menetapkan praktik pertanian yang baik dan teknik manajemen yang efektif, meliputi:</a:t>
            </a:r>
          </a:p>
          <a:p>
            <a:pPr indent="457200" fontAlgn="auto">
              <a:lnSpc>
                <a:spcPct val="100000"/>
              </a:lnSpc>
              <a:spcBef>
                <a:spcPts val="0"/>
              </a:spcBef>
              <a:buNone/>
            </a:pPr>
            <a:r>
              <a:rPr lang="en-US" sz="1600">
                <a:latin typeface="Tahoma" panose="020B0604030504040204" charset="0"/>
                <a:cs typeface="Tahoma" panose="020B0604030504040204" charset="0"/>
              </a:rPr>
              <a:t>a. Penggunaan tanaman penaung</a:t>
            </a:r>
          </a:p>
          <a:p>
            <a:pPr indent="457200" fontAlgn="auto">
              <a:lnSpc>
                <a:spcPct val="100000"/>
              </a:lnSpc>
              <a:spcBef>
                <a:spcPts val="0"/>
              </a:spcBef>
              <a:buNone/>
            </a:pPr>
            <a:r>
              <a:rPr lang="en-US" sz="1600">
                <a:latin typeface="Tahoma" panose="020B0604030504040204" charset="0"/>
                <a:cs typeface="Tahoma" panose="020B0604030504040204" charset="0"/>
              </a:rPr>
              <a:t>b. Pemupukan organik dan anorganik </a:t>
            </a:r>
          </a:p>
          <a:p>
            <a:pPr indent="457200" fontAlgn="auto">
              <a:lnSpc>
                <a:spcPct val="100000"/>
              </a:lnSpc>
              <a:spcBef>
                <a:spcPts val="0"/>
              </a:spcBef>
              <a:buNone/>
            </a:pPr>
            <a:r>
              <a:rPr lang="en-US" sz="1600">
                <a:latin typeface="Tahoma" panose="020B0604030504040204" charset="0"/>
                <a:cs typeface="Tahoma" panose="020B0604030504040204" charset="0"/>
              </a:rPr>
              <a:t>c. Pemangkasan bentuk</a:t>
            </a:r>
          </a:p>
          <a:p>
            <a:pPr indent="457200" fontAlgn="auto">
              <a:lnSpc>
                <a:spcPct val="100000"/>
              </a:lnSpc>
              <a:spcBef>
                <a:spcPts val="0"/>
              </a:spcBef>
              <a:buNone/>
            </a:pPr>
            <a:r>
              <a:rPr lang="en-US" sz="1600">
                <a:latin typeface="Tahoma" panose="020B0604030504040204" charset="0"/>
                <a:cs typeface="Tahoma" panose="020B0604030504040204" charset="0"/>
              </a:rPr>
              <a:t>d. Pemangkasan wiwilan</a:t>
            </a:r>
          </a:p>
          <a:p>
            <a:pPr indent="457200" fontAlgn="auto">
              <a:lnSpc>
                <a:spcPct val="100000"/>
              </a:lnSpc>
              <a:spcBef>
                <a:spcPts val="0"/>
              </a:spcBef>
              <a:buNone/>
            </a:pPr>
            <a:r>
              <a:rPr lang="en-US" sz="1600">
                <a:latin typeface="Tahoma" panose="020B0604030504040204" charset="0"/>
                <a:cs typeface="Tahoma" panose="020B0604030504040204" charset="0"/>
              </a:rPr>
              <a:t>e. Pemangkasan lepas panen</a:t>
            </a:r>
          </a:p>
          <a:p>
            <a:pPr indent="457200" fontAlgn="auto">
              <a:lnSpc>
                <a:spcPct val="100000"/>
              </a:lnSpc>
              <a:spcBef>
                <a:spcPts val="0"/>
              </a:spcBef>
              <a:buNone/>
            </a:pPr>
            <a:r>
              <a:rPr lang="en-US" sz="1600">
                <a:latin typeface="Tahoma" panose="020B0604030504040204" charset="0"/>
                <a:cs typeface="Tahoma" panose="020B0604030504040204" charset="0"/>
              </a:rPr>
              <a:t>f. Pengendalian OPT, dsb</a:t>
            </a:r>
          </a:p>
          <a:p>
            <a:pPr indent="457200" fontAlgn="auto">
              <a:lnSpc>
                <a:spcPct val="100000"/>
              </a:lnSpc>
              <a:spcBef>
                <a:spcPts val="0"/>
              </a:spcBef>
              <a:buNone/>
            </a:pPr>
            <a:endParaRPr lang="en-US" sz="1600">
              <a:latin typeface="Tahoma" panose="020B0604030504040204" charset="0"/>
              <a:cs typeface="Tahoma" panose="020B0604030504040204" charset="0"/>
            </a:endParaRPr>
          </a:p>
          <a:p>
            <a:pPr indent="457200" fontAlgn="auto">
              <a:lnSpc>
                <a:spcPct val="100000"/>
              </a:lnSpc>
              <a:spcBef>
                <a:spcPts val="0"/>
              </a:spcBef>
              <a:buNone/>
            </a:pPr>
            <a:endParaRPr lang="en-US" sz="1600">
              <a:latin typeface="Tahoma" panose="020B0604030504040204" charset="0"/>
              <a:cs typeface="Tahoma" panose="020B0604030504040204" charset="0"/>
            </a:endParaRPr>
          </a:p>
          <a:p>
            <a:pPr indent="457200" fontAlgn="auto">
              <a:lnSpc>
                <a:spcPct val="100000"/>
              </a:lnSpc>
              <a:spcBef>
                <a:spcPts val="0"/>
              </a:spcBef>
              <a:buNone/>
            </a:pPr>
            <a:endParaRPr lang="en-US" sz="1600">
              <a:latin typeface="Tahoma" panose="020B0604030504040204" charset="0"/>
              <a:cs typeface="Tahoma" panose="020B0604030504040204" charset="0"/>
            </a:endParaRPr>
          </a:p>
        </p:txBody>
      </p:sp>
      <p:sp>
        <p:nvSpPr>
          <p:cNvPr id="6" name="Content Placeholder 5"/>
          <p:cNvSpPr>
            <a:spLocks noGrp="1"/>
          </p:cNvSpPr>
          <p:nvPr>
            <p:ph sz="half" idx="1"/>
          </p:nvPr>
        </p:nvSpPr>
        <p:spPr>
          <a:xfrm>
            <a:off x="5674995" y="969010"/>
            <a:ext cx="5290820" cy="552450"/>
          </a:xfrm>
        </p:spPr>
        <p:txBody>
          <a:bodyPr/>
          <a:lstStyle/>
          <a:p>
            <a:r>
              <a:rPr lang="en-US" b="1">
                <a:latin typeface="Tahoma" panose="020B0604030504040204" charset="0"/>
                <a:cs typeface="Tahoma" panose="020B0604030504040204" charset="0"/>
              </a:rPr>
              <a:t>Good Agricultural Practices</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 y="508000"/>
            <a:ext cx="4916170" cy="57137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10" cstate="email">
            <a:extLst>
              <a:ext uri="{28A0092B-C50C-407E-A947-70E740481C1C}">
                <a14:useLocalDpi xmlns:a14="http://schemas.microsoft.com/office/drawing/2010/main"/>
              </a:ext>
            </a:extLst>
          </a:blip>
          <a:stretch>
            <a:fillRect/>
          </a:stretch>
        </p:blipFill>
        <p:spPr>
          <a:xfrm>
            <a:off x="2390140" y="4258310"/>
            <a:ext cx="4654550" cy="2460625"/>
          </a:xfrm>
          <a:prstGeom prst="rect">
            <a:avLst/>
          </a:prstGeom>
        </p:spPr>
      </p:pic>
      <p:sp>
        <p:nvSpPr>
          <p:cNvPr id="4" name="Title 3"/>
          <p:cNvSpPr>
            <a:spLocks noGrp="1"/>
          </p:cNvSpPr>
          <p:nvPr>
            <p:custDataLst>
              <p:tags r:id="rId2"/>
            </p:custDataLst>
          </p:nvPr>
        </p:nvSpPr>
        <p:spPr>
          <a:xfrm>
            <a:off x="512445" y="649605"/>
            <a:ext cx="10664190" cy="7740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latin typeface="Tahoma" panose="020B0604030504040204" charset="0"/>
                <a:cs typeface="Tahoma" panose="020B0604030504040204" charset="0"/>
              </a:rPr>
              <a:t>Kopi Bersertifikat Berkelanjutan</a:t>
            </a:r>
          </a:p>
        </p:txBody>
      </p:sp>
      <p:pic>
        <p:nvPicPr>
          <p:cNvPr id="3" name="Picture 2"/>
          <p:cNvPicPr/>
          <p:nvPr/>
        </p:nvPicPr>
        <p:blipFill>
          <a:blip r:embed="rId11" cstate="email">
            <a:extLst>
              <a:ext uri="{28A0092B-C50C-407E-A947-70E740481C1C}">
                <a14:useLocalDpi xmlns:a14="http://schemas.microsoft.com/office/drawing/2010/main"/>
              </a:ext>
            </a:extLst>
          </a:blip>
        </p:blipFill>
        <p:spPr>
          <a:xfrm>
            <a:off x="-483235" y="1423035"/>
            <a:ext cx="3857625" cy="1807845"/>
          </a:xfrm>
          <a:prstGeom prst="rect">
            <a:avLst/>
          </a:prstGeom>
        </p:spPr>
      </p:pic>
      <p:pic>
        <p:nvPicPr>
          <p:cNvPr id="5" name="Picture 4"/>
          <p:cNvPicPr/>
          <p:nvPr/>
        </p:nvPicPr>
        <p:blipFill>
          <a:blip r:embed="rId12" cstate="email">
            <a:extLst>
              <a:ext uri="{28A0092B-C50C-407E-A947-70E740481C1C}">
                <a14:useLocalDpi xmlns:a14="http://schemas.microsoft.com/office/drawing/2010/main"/>
              </a:ext>
            </a:extLst>
          </a:blip>
        </p:blipFill>
        <p:spPr>
          <a:xfrm>
            <a:off x="180975" y="2741930"/>
            <a:ext cx="2209165" cy="2951480"/>
          </a:xfrm>
          <a:prstGeom prst="rect">
            <a:avLst/>
          </a:prstGeom>
        </p:spPr>
      </p:pic>
      <p:pic>
        <p:nvPicPr>
          <p:cNvPr id="6" name="Picture 5"/>
          <p:cNvPicPr/>
          <p:nvPr/>
        </p:nvPicPr>
        <p:blipFill>
          <a:blip r:embed="rId13" cstate="email">
            <a:extLst>
              <a:ext uri="{28A0092B-C50C-407E-A947-70E740481C1C}">
                <a14:useLocalDpi xmlns:a14="http://schemas.microsoft.com/office/drawing/2010/main"/>
              </a:ext>
            </a:extLst>
          </a:blip>
        </p:blipFill>
        <p:spPr>
          <a:xfrm>
            <a:off x="2509520" y="1423670"/>
            <a:ext cx="2009140" cy="1807210"/>
          </a:xfrm>
          <a:prstGeom prst="rect">
            <a:avLst/>
          </a:prstGeom>
        </p:spPr>
      </p:pic>
      <p:pic>
        <p:nvPicPr>
          <p:cNvPr id="7" name="Picture 6"/>
          <p:cNvPicPr/>
          <p:nvPr/>
        </p:nvPicPr>
        <p:blipFill>
          <a:blip r:embed="rId14" cstate="email">
            <a:extLst>
              <a:ext uri="{28A0092B-C50C-407E-A947-70E740481C1C}">
                <a14:useLocalDpi xmlns:a14="http://schemas.microsoft.com/office/drawing/2010/main"/>
              </a:ext>
            </a:extLst>
          </a:blip>
        </p:blipFill>
        <p:spPr>
          <a:xfrm>
            <a:off x="2509520" y="3520567"/>
            <a:ext cx="3657600" cy="630936"/>
          </a:xfrm>
          <a:prstGeom prst="rect">
            <a:avLst/>
          </a:prstGeom>
        </p:spPr>
      </p:pic>
      <p:pic>
        <p:nvPicPr>
          <p:cNvPr id="8" name="Picture 7"/>
          <p:cNvPicPr>
            <a:picLocks noChangeAspect="1"/>
          </p:cNvPicPr>
          <p:nvPr>
            <p:custDataLst>
              <p:tags r:id="rId3"/>
            </p:custDataLst>
          </p:nvPr>
        </p:nvPicPr>
        <p:blipFill>
          <a:blip r:embed="rId15" cstate="email">
            <a:extLst>
              <a:ext uri="{28A0092B-C50C-407E-A947-70E740481C1C}">
                <a14:useLocalDpi xmlns:a14="http://schemas.microsoft.com/office/drawing/2010/main"/>
              </a:ext>
            </a:extLst>
          </a:blip>
          <a:stretch>
            <a:fillRect/>
          </a:stretch>
        </p:blipFill>
        <p:spPr>
          <a:xfrm>
            <a:off x="6600190" y="1422400"/>
            <a:ext cx="5276215" cy="2136775"/>
          </a:xfrm>
          <a:prstGeom prst="rect">
            <a:avLst/>
          </a:prstGeom>
        </p:spPr>
      </p:pic>
      <p:grpSp>
        <p:nvGrpSpPr>
          <p:cNvPr id="13" name="Group 12"/>
          <p:cNvGrpSpPr/>
          <p:nvPr/>
        </p:nvGrpSpPr>
        <p:grpSpPr>
          <a:xfrm>
            <a:off x="9851390" y="116205"/>
            <a:ext cx="2251075" cy="459740"/>
            <a:chOff x="4832927" y="269841"/>
            <a:chExt cx="2526146" cy="451212"/>
          </a:xfrm>
        </p:grpSpPr>
        <p:sp>
          <p:nvSpPr>
            <p:cNvPr id="14" name="Rectangle: Rounded Corners 19"/>
            <p:cNvSpPr/>
            <p:nvPr>
              <p:custDataLst>
                <p:tags r:id="rId5"/>
              </p:custDataLst>
            </p:nvPr>
          </p:nvSpPr>
          <p:spPr>
            <a:xfrm>
              <a:off x="4832927" y="269841"/>
              <a:ext cx="2526146" cy="451212"/>
            </a:xfrm>
            <a:prstGeom prst="roundRect">
              <a:avLst>
                <a:gd name="adj" fmla="val 437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15" name="Group 14"/>
            <p:cNvGrpSpPr/>
            <p:nvPr/>
          </p:nvGrpSpPr>
          <p:grpSpPr>
            <a:xfrm>
              <a:off x="5086738" y="334389"/>
              <a:ext cx="2018525" cy="377951"/>
              <a:chOff x="5001983" y="334389"/>
              <a:chExt cx="2018525" cy="377951"/>
            </a:xfrm>
          </p:grpSpPr>
          <p:pic>
            <p:nvPicPr>
              <p:cNvPr id="16" name="Picture 15"/>
              <p:cNvPicPr>
                <a:picLocks noChangeAspect="1"/>
              </p:cNvPicPr>
              <p:nvPr>
                <p:custDataLst>
                  <p:tags r:id="rId6"/>
                </p:custDataLst>
              </p:nvPr>
            </p:nvPicPr>
            <p:blipFill>
              <a:blip r:embed="rId16" cstate="email">
                <a:extLst>
                  <a:ext uri="{28A0092B-C50C-407E-A947-70E740481C1C}">
                    <a14:useLocalDpi xmlns:a14="http://schemas.microsoft.com/office/drawing/2010/main"/>
                  </a:ext>
                </a:extLst>
              </a:blip>
              <a:stretch>
                <a:fillRect/>
              </a:stretch>
            </p:blipFill>
            <p:spPr>
              <a:xfrm>
                <a:off x="5867759" y="334389"/>
                <a:ext cx="572486" cy="377951"/>
              </a:xfrm>
              <a:prstGeom prst="rect">
                <a:avLst/>
              </a:prstGeom>
              <a:noFill/>
            </p:spPr>
          </p:pic>
          <p:pic>
            <p:nvPicPr>
              <p:cNvPr id="17" name="Picture 16"/>
              <p:cNvPicPr>
                <a:picLocks noChangeAspect="1"/>
              </p:cNvPicPr>
              <p:nvPr>
                <p:custDataLst>
                  <p:tags r:id="rId7"/>
                </p:custDataLst>
              </p:nvPr>
            </p:nvPicPr>
            <p:blipFill rotWithShape="1">
              <a:blip r:embed="rId17" cstate="email">
                <a:extLst>
                  <a:ext uri="{28A0092B-C50C-407E-A947-70E740481C1C}">
                    <a14:useLocalDpi xmlns:a14="http://schemas.microsoft.com/office/drawing/2010/main"/>
                  </a:ext>
                </a:extLst>
              </a:blip>
              <a:srcRect/>
              <a:stretch>
                <a:fillRect/>
              </a:stretch>
            </p:blipFill>
            <p:spPr>
              <a:xfrm>
                <a:off x="6637552" y="334389"/>
                <a:ext cx="382956" cy="377951"/>
              </a:xfrm>
              <a:prstGeom prst="rect">
                <a:avLst/>
              </a:prstGeom>
              <a:noFill/>
            </p:spPr>
          </p:pic>
          <p:pic>
            <p:nvPicPr>
              <p:cNvPr id="18" name="Picture 17"/>
              <p:cNvPicPr>
                <a:picLocks noChangeAspect="1"/>
              </p:cNvPicPr>
              <p:nvPr>
                <p:custDataLst>
                  <p:tags r:id="rId8"/>
                </p:custDataLst>
              </p:nvPr>
            </p:nvPicPr>
            <p:blipFill>
              <a:blip r:embed="rId18" cstate="email">
                <a:extLst>
                  <a:ext uri="{28A0092B-C50C-407E-A947-70E740481C1C}">
                    <a14:useLocalDpi xmlns:a14="http://schemas.microsoft.com/office/drawing/2010/main"/>
                  </a:ext>
                </a:extLst>
              </a:blip>
              <a:stretch>
                <a:fillRect/>
              </a:stretch>
            </p:blipFill>
            <p:spPr>
              <a:xfrm>
                <a:off x="5001983" y="339460"/>
                <a:ext cx="668469" cy="331184"/>
              </a:xfrm>
              <a:prstGeom prst="rect">
                <a:avLst/>
              </a:prstGeom>
              <a:noFill/>
            </p:spPr>
          </p:pic>
        </p:grpSp>
      </p:grpSp>
      <p:sp>
        <p:nvSpPr>
          <p:cNvPr id="22" name="Text Box 21"/>
          <p:cNvSpPr txBox="1"/>
          <p:nvPr>
            <p:custDataLst>
              <p:tags r:id="rId4"/>
            </p:custDataLst>
          </p:nvPr>
        </p:nvSpPr>
        <p:spPr>
          <a:xfrm>
            <a:off x="725805" y="6581775"/>
            <a:ext cx="2095500" cy="229870"/>
          </a:xfrm>
          <a:prstGeom prst="rect">
            <a:avLst/>
          </a:prstGeom>
          <a:noFill/>
        </p:spPr>
        <p:txBody>
          <a:bodyPr wrap="square" rtlCol="0">
            <a:spAutoFit/>
          </a:bodyPr>
          <a:lstStyle/>
          <a:p>
            <a:r>
              <a:rPr lang="en-US" sz="900">
                <a:latin typeface="Tahoma" panose="020B0604030504040204" charset="0"/>
                <a:cs typeface="Tahoma" panose="020B0604030504040204" charset="0"/>
              </a:rPr>
              <a:t>www.google.com</a:t>
            </a:r>
          </a:p>
        </p:txBody>
      </p:sp>
      <p:sp>
        <p:nvSpPr>
          <p:cNvPr id="9" name="Content Placeholder 3"/>
          <p:cNvSpPr>
            <a:spLocks noGrp="1"/>
          </p:cNvSpPr>
          <p:nvPr/>
        </p:nvSpPr>
        <p:spPr>
          <a:xfrm>
            <a:off x="7143750" y="4258310"/>
            <a:ext cx="4732020" cy="1204595"/>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ts val="0"/>
              </a:spcAft>
              <a:buNone/>
            </a:pPr>
            <a:r>
              <a:rPr lang="en-US" sz="1400" b="1">
                <a:solidFill>
                  <a:srgbClr val="002060"/>
                </a:solidFill>
                <a:latin typeface="Tahoma" panose="020B0604030504040204" charset="0"/>
                <a:cs typeface="Tahoma" panose="020B0604030504040204" charset="0"/>
              </a:rPr>
              <a:t>Manfaat standar: </a:t>
            </a:r>
            <a:endParaRPr lang="en-US" sz="1400">
              <a:solidFill>
                <a:srgbClr val="002060"/>
              </a:solidFill>
              <a:latin typeface="Tahoma" panose="020B0604030504040204" charset="0"/>
              <a:cs typeface="Tahoma" panose="020B0604030504040204" charset="0"/>
            </a:endParaRPr>
          </a:p>
          <a:p>
            <a:pPr marL="0" indent="0">
              <a:lnSpc>
                <a:spcPct val="100000"/>
              </a:lnSpc>
              <a:spcBef>
                <a:spcPct val="0"/>
              </a:spcBef>
              <a:spcAft>
                <a:spcPts val="0"/>
              </a:spcAft>
              <a:buNone/>
            </a:pPr>
            <a:r>
              <a:rPr lang="en-US" sz="1400">
                <a:solidFill>
                  <a:srgbClr val="002060"/>
                </a:solidFill>
                <a:latin typeface="Tahoma" panose="020B0604030504040204" charset="0"/>
                <a:cs typeface="Tahoma" panose="020B0604030504040204" charset="0"/>
              </a:rPr>
              <a:t>1. meningkatkan produktivitas tanaman dan kualitas hasil</a:t>
            </a:r>
          </a:p>
          <a:p>
            <a:pPr marL="0" indent="0">
              <a:lnSpc>
                <a:spcPct val="100000"/>
              </a:lnSpc>
              <a:spcBef>
                <a:spcPct val="0"/>
              </a:spcBef>
              <a:spcAft>
                <a:spcPts val="0"/>
              </a:spcAft>
              <a:buNone/>
            </a:pPr>
            <a:r>
              <a:rPr lang="en-US" sz="1400">
                <a:solidFill>
                  <a:srgbClr val="002060"/>
                </a:solidFill>
                <a:latin typeface="Tahoma" panose="020B0604030504040204" charset="0"/>
                <a:cs typeface="Tahoma" panose="020B0604030504040204" charset="0"/>
              </a:rPr>
              <a:t>2. mendapatkan premi harga</a:t>
            </a:r>
          </a:p>
          <a:p>
            <a:pPr marL="0" indent="0">
              <a:lnSpc>
                <a:spcPct val="100000"/>
              </a:lnSpc>
              <a:spcBef>
                <a:spcPct val="0"/>
              </a:spcBef>
              <a:spcAft>
                <a:spcPts val="0"/>
              </a:spcAft>
              <a:buNone/>
            </a:pPr>
            <a:r>
              <a:rPr lang="en-US" sz="1400">
                <a:solidFill>
                  <a:srgbClr val="002060"/>
                </a:solidFill>
                <a:latin typeface="Tahoma" panose="020B0604030504040204" charset="0"/>
                <a:cs typeface="Tahoma" panose="020B0604030504040204" charset="0"/>
              </a:rPr>
              <a:t>3. meningkatkan citra/brand produk</a:t>
            </a:r>
          </a:p>
          <a:p>
            <a:pPr marL="0" indent="0">
              <a:lnSpc>
                <a:spcPct val="100000"/>
              </a:lnSpc>
              <a:spcBef>
                <a:spcPct val="0"/>
              </a:spcBef>
              <a:spcAft>
                <a:spcPts val="0"/>
              </a:spcAft>
              <a:buNone/>
            </a:pPr>
            <a:r>
              <a:rPr lang="en-US" sz="1400">
                <a:solidFill>
                  <a:srgbClr val="002060"/>
                </a:solidFill>
                <a:latin typeface="Tahoma" panose="020B0604030504040204" charset="0"/>
                <a:cs typeface="Tahoma" panose="020B0604030504040204" charset="0"/>
              </a:rPr>
              <a:t>4. meningkatkan akses ke pasar internasional</a:t>
            </a:r>
          </a:p>
          <a:p>
            <a:pPr indent="457200" fontAlgn="auto">
              <a:lnSpc>
                <a:spcPct val="100000"/>
              </a:lnSpc>
              <a:spcBef>
                <a:spcPct val="0"/>
              </a:spcBef>
              <a:spcAft>
                <a:spcPts val="0"/>
              </a:spcAft>
              <a:buNone/>
            </a:pPr>
            <a:endParaRPr lang="en-US" sz="1400">
              <a:solidFill>
                <a:srgbClr val="002060"/>
              </a:solidFill>
              <a:latin typeface="Tahoma" panose="020B0604030504040204" charset="0"/>
              <a:cs typeface="Tahoma" panose="020B0604030504040204" charset="0"/>
            </a:endParaRPr>
          </a:p>
          <a:p>
            <a:pPr indent="457200" fontAlgn="auto">
              <a:lnSpc>
                <a:spcPct val="100000"/>
              </a:lnSpc>
              <a:spcBef>
                <a:spcPts val="0"/>
              </a:spcBef>
              <a:buNone/>
            </a:pPr>
            <a:endParaRPr lang="en-US" sz="1400">
              <a:solidFill>
                <a:srgbClr val="002060"/>
              </a:solidFill>
              <a:latin typeface="Tahoma" panose="020B0604030504040204" charset="0"/>
              <a:cs typeface="Tahoma" panose="020B0604030504040204" charset="0"/>
            </a:endParaRPr>
          </a:p>
        </p:txBody>
      </p:sp>
      <p:sp>
        <p:nvSpPr>
          <p:cNvPr id="10" name="Text Box 9"/>
          <p:cNvSpPr txBox="1"/>
          <p:nvPr/>
        </p:nvSpPr>
        <p:spPr>
          <a:xfrm>
            <a:off x="2574290" y="416560"/>
            <a:ext cx="4064000" cy="368300"/>
          </a:xfrm>
          <a:prstGeom prst="rect">
            <a:avLst/>
          </a:prstGeom>
          <a:noFill/>
        </p:spPr>
        <p:txBody>
          <a:bodyPr wrap="square" rtlCol="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4">
              <a:lumMod val="20000"/>
              <a:lumOff val="80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p:cNvSpPr>
            <a:spLocks noGrp="1"/>
          </p:cNvSpPr>
          <p:nvPr>
            <p:ph type="ctrTitle"/>
          </p:nvPr>
        </p:nvSpPr>
        <p:spPr>
          <a:xfrm>
            <a:off x="770890" y="4001135"/>
            <a:ext cx="5789295" cy="1508760"/>
          </a:xfrm>
        </p:spPr>
        <p:txBody>
          <a:bodyPr anchor="t" anchorCtr="0">
            <a:normAutofit fontScale="90000"/>
          </a:bodyPr>
          <a:lstStyle/>
          <a:p>
            <a:pPr algn="just">
              <a:lnSpc>
                <a:spcPct val="100000"/>
              </a:lnSpc>
            </a:pPr>
            <a:r>
              <a:rPr lang="en-US" sz="4500">
                <a:solidFill>
                  <a:schemeClr val="bg1"/>
                </a:solidFill>
                <a:latin typeface="Tahoma" panose="020B0604030504040204" charset="0"/>
                <a:cs typeface="Tahoma" panose="020B0604030504040204" charset="0"/>
              </a:rPr>
              <a:t>Peluang pemasaran bersama kopi</a:t>
            </a:r>
          </a:p>
        </p:txBody>
      </p:sp>
      <p:sp>
        <p:nvSpPr>
          <p:cNvPr id="9" name="Freeform: Shape 8"/>
          <p:cNvSpPr>
            <a:spLocks noGrp="1" noRot="1" noChangeAspect="1" noMove="1" noResize="1" noEditPoints="1" noAdjustHandles="1" noChangeArrowheads="1" noChangeShapeType="1" noTextEdit="1"/>
          </p:cNvSpPr>
          <p:nvPr/>
        </p:nvSpPr>
        <p:spPr>
          <a:xfrm>
            <a:off x="859155" y="5509895"/>
            <a:ext cx="5700395" cy="143510"/>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p:cNvSpPr>
            <a:spLocks noGrp="1" noRot="1" noChangeAspect="1" noMove="1" noResize="1" noEditPoints="1" noAdjustHandles="1" noChangeArrowheads="1" noChangeShapeType="1" noTextEdit="1"/>
          </p:cNvSpPr>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Content Placeholder 4" descr="Bidikan panjang penuh seorang petani laki-laki muda yang tampan menggunakan tablet saat bekerja di pertaniannya dengan seorang rekan wanita di latar belakang"/>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518160" y="1863725"/>
            <a:ext cx="7971155" cy="4482465"/>
          </a:xfrm>
          <a:prstGeom prst="rect">
            <a:avLst/>
          </a:prstGeom>
        </p:spPr>
      </p:pic>
      <p:sp>
        <p:nvSpPr>
          <p:cNvPr id="2" name="Title 1"/>
          <p:cNvSpPr>
            <a:spLocks noGrp="1"/>
          </p:cNvSpPr>
          <p:nvPr>
            <p:ph type="title"/>
          </p:nvPr>
        </p:nvSpPr>
        <p:spPr>
          <a:xfrm>
            <a:off x="517865" y="657390"/>
            <a:ext cx="8686800" cy="813063"/>
          </a:xfrm>
        </p:spPr>
        <p:txBody>
          <a:bodyPr vert="horz" lIns="91440" tIns="45720" rIns="91440" bIns="45720" rtlCol="0" anchor="t">
            <a:normAutofit/>
          </a:bodyPr>
          <a:lstStyle/>
          <a:p>
            <a:r>
              <a:rPr lang="en-US" sz="4400">
                <a:latin typeface="Tahoma" panose="020B0604030504040204" charset="0"/>
                <a:cs typeface="Tahoma" panose="020B0604030504040204" charset="0"/>
              </a:rPr>
              <a:t>Strategi Pemasaran Kolektif</a:t>
            </a:r>
          </a:p>
        </p:txBody>
      </p:sp>
      <p:sp>
        <p:nvSpPr>
          <p:cNvPr id="4" name="Content Placeholder 3"/>
          <p:cNvSpPr>
            <a:spLocks noGrp="1"/>
          </p:cNvSpPr>
          <p:nvPr>
            <p:ph sz="half" idx="2"/>
          </p:nvPr>
        </p:nvSpPr>
        <p:spPr>
          <a:xfrm>
            <a:off x="8629015" y="1863725"/>
            <a:ext cx="3044825" cy="4482465"/>
          </a:xfrm>
        </p:spPr>
        <p:txBody>
          <a:bodyPr>
            <a:normAutofit/>
          </a:bodyPr>
          <a:lstStyle/>
          <a:p>
            <a:pPr marL="0" indent="0">
              <a:spcBef>
                <a:spcPts val="2500"/>
              </a:spcBef>
              <a:buNone/>
            </a:pPr>
            <a:endParaRPr lang="en-US" sz="1400" b="1"/>
          </a:p>
          <a:p>
            <a:pPr lvl="1">
              <a:buFont typeface="Wingdings" panose="05000000000000000000" charset="0"/>
              <a:buChar char="ü"/>
            </a:pPr>
            <a:r>
              <a:rPr lang="en-US" sz="1400">
                <a:latin typeface="Tahoma" panose="020B0604030504040204" charset="0"/>
                <a:cs typeface="Tahoma" panose="020B0604030504040204" charset="0"/>
              </a:rPr>
              <a:t>Pengolahan bersama agar mutu meningkat dan seragam</a:t>
            </a:r>
          </a:p>
          <a:p>
            <a:pPr lvl="1">
              <a:buFont typeface="Wingdings" panose="05000000000000000000" charset="0"/>
              <a:buChar char="ü"/>
            </a:pPr>
            <a:r>
              <a:rPr lang="en-US" sz="1400">
                <a:latin typeface="Tahoma" panose="020B0604030504040204" charset="0"/>
                <a:cs typeface="Tahoma" panose="020B0604030504040204" charset="0"/>
              </a:rPr>
              <a:t>Peningkatan kapasitas kelompok tani (teknis, administrasi dan manajerial)</a:t>
            </a:r>
          </a:p>
          <a:p>
            <a:pPr lvl="1">
              <a:buFont typeface="Wingdings" panose="05000000000000000000" charset="0"/>
              <a:buChar char="ü"/>
            </a:pPr>
            <a:r>
              <a:rPr lang="en-US" sz="1400">
                <a:latin typeface="Tahoma" panose="020B0604030504040204" charset="0"/>
                <a:cs typeface="Tahoma" panose="020B0604030504040204" charset="0"/>
              </a:rPr>
              <a:t>Peningkatan akses terhadap modal </a:t>
            </a:r>
          </a:p>
          <a:p>
            <a:pPr lvl="1">
              <a:buFont typeface="Wingdings" panose="05000000000000000000" charset="0"/>
              <a:buChar char="ü"/>
            </a:pPr>
            <a:r>
              <a:rPr lang="en-US" sz="1400">
                <a:latin typeface="Tahoma" panose="020B0604030504040204" charset="0"/>
                <a:cs typeface="Tahoma" panose="020B0604030504040204" charset="0"/>
              </a:rPr>
              <a:t>Peningkatan jaringan pemasaran/kemitraan dengan pembeli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859155"/>
            <a:ext cx="5020945" cy="779780"/>
          </a:xfrm>
        </p:spPr>
        <p:txBody>
          <a:bodyPr/>
          <a:lstStyle/>
          <a:p>
            <a:r>
              <a:rPr lang="en-US" sz="4500">
                <a:latin typeface="Tahoma" panose="020B0604030504040204" charset="0"/>
                <a:cs typeface="Tahoma" panose="020B0604030504040204" charset="0"/>
              </a:rPr>
              <a:t>Manfaat</a:t>
            </a:r>
          </a:p>
        </p:txBody>
      </p:sp>
      <p:pic>
        <p:nvPicPr>
          <p:cNvPr id="5" name="Content Placeholder 4"/>
          <p:cNvPicPr>
            <a:picLocks noGrp="1" noChangeAspect="1"/>
          </p:cNvPicPr>
          <p:nvPr>
            <p:ph sz="half" idx="1"/>
          </p:nvPr>
        </p:nvPicPr>
        <p:blipFill>
          <a:blip r:embed="rId2"/>
          <a:stretch>
            <a:fillRect/>
          </a:stretch>
        </p:blipFill>
        <p:spPr>
          <a:xfrm>
            <a:off x="567055" y="1863090"/>
            <a:ext cx="4972050" cy="4551680"/>
          </a:xfrm>
          <a:prstGeom prst="rect">
            <a:avLst/>
          </a:prstGeom>
        </p:spPr>
      </p:pic>
      <p:sp>
        <p:nvSpPr>
          <p:cNvPr id="4" name="Content Placeholder 3"/>
          <p:cNvSpPr>
            <a:spLocks noGrp="1"/>
          </p:cNvSpPr>
          <p:nvPr>
            <p:ph sz="half" idx="2"/>
          </p:nvPr>
        </p:nvSpPr>
        <p:spPr>
          <a:xfrm>
            <a:off x="6063049" y="1862899"/>
            <a:ext cx="5290751" cy="2555114"/>
          </a:xfrm>
        </p:spPr>
        <p:txBody>
          <a:bodyPr/>
          <a:lstStyle/>
          <a:p>
            <a:pPr marL="342900" indent="-342900">
              <a:buFont typeface="Arial" panose="020B0604020202020204" pitchFamily="34" charset="0"/>
              <a:buChar char="•"/>
            </a:pPr>
            <a:r>
              <a:rPr lang="en-US">
                <a:latin typeface="Tahoma" panose="020B0604030504040204" charset="0"/>
                <a:cs typeface="Tahoma" panose="020B0604030504040204" charset="0"/>
              </a:rPr>
              <a:t>Memperpendek rantai pemasaran kopi</a:t>
            </a:r>
          </a:p>
          <a:p>
            <a:pPr marL="342900" indent="-342900">
              <a:buFont typeface="Arial" panose="020B0604020202020204" pitchFamily="34" charset="0"/>
              <a:buChar char="•"/>
            </a:pPr>
            <a:r>
              <a:rPr lang="en-US">
                <a:latin typeface="Tahoma" panose="020B0604030504040204" charset="0"/>
                <a:cs typeface="Tahoma" panose="020B0604030504040204" charset="0"/>
              </a:rPr>
              <a:t>Meningkatkan mutu dan harga kopi</a:t>
            </a:r>
          </a:p>
          <a:p>
            <a:pPr marL="342900" indent="-342900">
              <a:buFont typeface="Arial" panose="020B0604020202020204" pitchFamily="34" charset="0"/>
              <a:buChar char="•"/>
            </a:pPr>
            <a:r>
              <a:rPr lang="en-US">
                <a:latin typeface="Tahoma" panose="020B0604030504040204" charset="0"/>
                <a:cs typeface="Tahoma" panose="020B0604030504040204" charset="0"/>
              </a:rPr>
              <a:t>Menciptakan lapangan pekerjaan di sentra produksi kopi</a:t>
            </a:r>
          </a:p>
          <a:p>
            <a:pPr marL="342900" indent="-342900">
              <a:buFont typeface="Arial" panose="020B0604020202020204" pitchFamily="34" charset="0"/>
              <a:buChar char="•"/>
            </a:pPr>
            <a:endParaRPr lang="en-US">
              <a:latin typeface="Tahoma" panose="020B0604030504040204" charset="0"/>
              <a:cs typeface="Tahoma" panose="020B0604030504040204" charset="0"/>
            </a:endParaRPr>
          </a:p>
          <a:p>
            <a:pPr>
              <a:buFont typeface="Arial" panose="020B0604020202020204" pitchFamily="34" charset="0"/>
            </a:pPr>
            <a:endParaRPr lang="en-US">
              <a:latin typeface="Tahoma" panose="020B0604030504040204" charset="0"/>
              <a:cs typeface="Tahoma" panose="020B0604030504040204" charset="0"/>
            </a:endParaRPr>
          </a:p>
          <a:p>
            <a:pPr>
              <a:buFont typeface="Arial" panose="020B0604020202020204" pitchFamily="34" charset="0"/>
            </a:pPr>
            <a:endParaRPr lang="en-US">
              <a:latin typeface="Tahoma" panose="020B0604030504040204" charset="0"/>
              <a:cs typeface="Tahoma" panose="020B06040305040402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323850" y="381000"/>
            <a:ext cx="5943600" cy="368300"/>
          </a:xfrm>
          <a:prstGeom prst="rect">
            <a:avLst/>
          </a:prstGeom>
          <a:solidFill>
            <a:schemeClr val="bg1"/>
          </a:solidFill>
        </p:spPr>
        <p:txBody>
          <a:bodyPr wrap="square" rtlCol="0">
            <a:spAutoFit/>
          </a:bodyPr>
          <a:lstStyle/>
          <a:p>
            <a:endParaRPr lang="en-US"/>
          </a:p>
        </p:txBody>
      </p:sp>
      <p:sp>
        <p:nvSpPr>
          <p:cNvPr id="8" name="Content Placeholder 7"/>
          <p:cNvSpPr>
            <a:spLocks noGrp="1"/>
          </p:cNvSpPr>
          <p:nvPr>
            <p:ph sz="half" idx="2"/>
          </p:nvPr>
        </p:nvSpPr>
        <p:spPr>
          <a:xfrm>
            <a:off x="1270" y="4171950"/>
            <a:ext cx="12191365" cy="1200785"/>
          </a:xfrm>
        </p:spPr>
        <p:txBody>
          <a:bodyPr/>
          <a:lstStyle/>
          <a:p>
            <a:r>
              <a:rPr lang="en-US" sz="4500" b="1">
                <a:latin typeface="Tahoma" panose="020B0604030504040204" charset="0"/>
                <a:cs typeface="Tahoma" panose="020B0604030504040204" charset="0"/>
              </a:rPr>
              <a:t>Terimakasih</a:t>
            </a:r>
          </a:p>
        </p:txBody>
      </p:sp>
      <p:pic>
        <p:nvPicPr>
          <p:cNvPr id="6" name="Content Placeholder 5" descr="D:\Ila 2015\ACIAR 2015\BAHAN TANAM KOPI.jpg"/>
          <p:cNvPicPr>
            <a:picLocks noGrp="1" noChangeAspect="1" noChangeArrowheads="1"/>
          </p:cNvPicPr>
          <p:nvPr>
            <p:ph sz="half" idx="1"/>
          </p:nvPr>
        </p:nvPicPr>
        <p:blipFill>
          <a:blip r:embed="rId2">
            <a:alphaModFix amt="40000"/>
          </a:blip>
          <a:srcRect/>
          <a:stretch>
            <a:fillRect/>
          </a:stretch>
        </p:blipFill>
        <p:spPr bwMode="auto">
          <a:xfrm>
            <a:off x="0" y="0"/>
            <a:ext cx="12192635"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5600" y="749300"/>
            <a:ext cx="11169650" cy="762000"/>
          </a:xfrm>
        </p:spPr>
        <p:txBody>
          <a:bodyPr>
            <a:normAutofit fontScale="90000"/>
          </a:bodyPr>
          <a:lstStyle/>
          <a:p>
            <a:pPr algn="l"/>
            <a:r>
              <a:rPr lang="en-US" sz="3110" b="1">
                <a:latin typeface="Tahoma" panose="020B0604030504040204" charset="0"/>
                <a:cs typeface="Tahoma" panose="020B0604030504040204" charset="0"/>
              </a:rPr>
              <a:t>Indonesia negara penghasil kopi </a:t>
            </a:r>
            <a:r>
              <a:rPr lang="en-US" sz="3110" b="1">
                <a:solidFill>
                  <a:schemeClr val="tx2"/>
                </a:solidFill>
                <a:latin typeface="Tahoma" panose="020B0604030504040204" charset="0"/>
                <a:cs typeface="Tahoma" panose="020B0604030504040204" charset="0"/>
              </a:rPr>
              <a:t>terbesar nomor 5 di dunia</a:t>
            </a:r>
            <a:r>
              <a:rPr lang="en-US" sz="3110" b="1">
                <a:latin typeface="Tahoma" panose="020B0604030504040204" charset="0"/>
                <a:cs typeface="Tahoma" panose="020B0604030504040204" charset="0"/>
              </a:rPr>
              <a:t> setelah Brazil, Vietnam, Kolumbia dan Ethiopia​</a:t>
            </a:r>
          </a:p>
        </p:txBody>
      </p:sp>
      <p:pic>
        <p:nvPicPr>
          <p:cNvPr id="6" name="Content Placeholder 3"/>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09457" y="2057400"/>
            <a:ext cx="7428230" cy="3970020"/>
          </a:xfrm>
          <a:prstGeom prst="rect">
            <a:avLst/>
          </a:prstGeom>
        </p:spPr>
      </p:pic>
      <p:sp>
        <p:nvSpPr>
          <p:cNvPr id="8" name="Text Box 7"/>
          <p:cNvSpPr txBox="1"/>
          <p:nvPr/>
        </p:nvSpPr>
        <p:spPr>
          <a:xfrm>
            <a:off x="2681817" y="4914053"/>
            <a:ext cx="416983" cy="275590"/>
          </a:xfrm>
          <a:prstGeom prst="rect">
            <a:avLst/>
          </a:prstGeom>
          <a:noFill/>
        </p:spPr>
        <p:txBody>
          <a:bodyPr wrap="square" rtlCol="0">
            <a:spAutoFit/>
          </a:bodyPr>
          <a:lstStyle/>
          <a:p>
            <a:r>
              <a:rPr lang="en-US" sz="1200" b="1">
                <a:latin typeface="Tahoma" panose="020B0604030504040204" charset="0"/>
                <a:cs typeface="Tahoma" panose="020B0604030504040204" charset="0"/>
              </a:rPr>
              <a:t>#1</a:t>
            </a:r>
          </a:p>
        </p:txBody>
      </p:sp>
      <p:sp>
        <p:nvSpPr>
          <p:cNvPr id="9" name="Text Box 8"/>
          <p:cNvSpPr txBox="1"/>
          <p:nvPr/>
        </p:nvSpPr>
        <p:spPr>
          <a:xfrm>
            <a:off x="3037417" y="4863253"/>
            <a:ext cx="1315297" cy="460375"/>
          </a:xfrm>
          <a:prstGeom prst="rect">
            <a:avLst/>
          </a:prstGeom>
          <a:noFill/>
        </p:spPr>
        <p:txBody>
          <a:bodyPr wrap="square" rtlCol="0">
            <a:spAutoFit/>
          </a:bodyPr>
          <a:lstStyle/>
          <a:p>
            <a:r>
              <a:rPr lang="en-US" sz="1200" b="1">
                <a:latin typeface="Tahoma" panose="020B0604030504040204" charset="0"/>
                <a:cs typeface="Tahoma" panose="020B0604030504040204" charset="0"/>
              </a:rPr>
              <a:t>BRAZIL</a:t>
            </a:r>
          </a:p>
          <a:p>
            <a:r>
              <a:rPr lang="en-US" sz="1200" b="1">
                <a:latin typeface="Tahoma" panose="020B0604030504040204" charset="0"/>
                <a:cs typeface="Tahoma" panose="020B0604030504040204" charset="0"/>
              </a:rPr>
              <a:t>3,9 juta ton</a:t>
            </a:r>
          </a:p>
        </p:txBody>
      </p:sp>
      <p:sp>
        <p:nvSpPr>
          <p:cNvPr id="10" name="Text Box 9"/>
          <p:cNvSpPr txBox="1"/>
          <p:nvPr/>
        </p:nvSpPr>
        <p:spPr>
          <a:xfrm>
            <a:off x="1937173" y="4050453"/>
            <a:ext cx="416983" cy="275590"/>
          </a:xfrm>
          <a:prstGeom prst="rect">
            <a:avLst/>
          </a:prstGeom>
          <a:noFill/>
        </p:spPr>
        <p:txBody>
          <a:bodyPr wrap="square" rtlCol="0">
            <a:spAutoFit/>
          </a:bodyPr>
          <a:lstStyle/>
          <a:p>
            <a:r>
              <a:rPr lang="en-US" sz="1200" b="1">
                <a:latin typeface="Tahoma" panose="020B0604030504040204" charset="0"/>
                <a:cs typeface="Tahoma" panose="020B0604030504040204" charset="0"/>
              </a:rPr>
              <a:t>#3</a:t>
            </a:r>
          </a:p>
        </p:txBody>
      </p:sp>
      <p:sp>
        <p:nvSpPr>
          <p:cNvPr id="11" name="Text Box 10"/>
          <p:cNvSpPr txBox="1"/>
          <p:nvPr/>
        </p:nvSpPr>
        <p:spPr>
          <a:xfrm>
            <a:off x="2292773" y="3999653"/>
            <a:ext cx="1315297" cy="460375"/>
          </a:xfrm>
          <a:prstGeom prst="rect">
            <a:avLst/>
          </a:prstGeom>
          <a:noFill/>
        </p:spPr>
        <p:txBody>
          <a:bodyPr wrap="square" rtlCol="0">
            <a:spAutoFit/>
          </a:bodyPr>
          <a:lstStyle/>
          <a:p>
            <a:r>
              <a:rPr lang="en-US" sz="1200" b="1">
                <a:latin typeface="Tahoma" panose="020B0604030504040204" charset="0"/>
                <a:cs typeface="Tahoma" panose="020B0604030504040204" charset="0"/>
              </a:rPr>
              <a:t>Colombia</a:t>
            </a:r>
          </a:p>
          <a:p>
            <a:r>
              <a:rPr lang="en-US" sz="1200" b="1">
                <a:latin typeface="Tahoma" panose="020B0604030504040204" charset="0"/>
                <a:cs typeface="Tahoma" panose="020B0604030504040204" charset="0"/>
              </a:rPr>
              <a:t>732 ribu ton</a:t>
            </a:r>
          </a:p>
        </p:txBody>
      </p:sp>
      <p:sp>
        <p:nvSpPr>
          <p:cNvPr id="12" name="Text Box 11"/>
          <p:cNvSpPr txBox="1"/>
          <p:nvPr/>
        </p:nvSpPr>
        <p:spPr>
          <a:xfrm>
            <a:off x="6299200" y="4241800"/>
            <a:ext cx="416983" cy="275590"/>
          </a:xfrm>
          <a:prstGeom prst="rect">
            <a:avLst/>
          </a:prstGeom>
          <a:noFill/>
        </p:spPr>
        <p:txBody>
          <a:bodyPr wrap="square" rtlCol="0">
            <a:spAutoFit/>
          </a:bodyPr>
          <a:lstStyle/>
          <a:p>
            <a:r>
              <a:rPr lang="en-US" sz="1200" b="1">
                <a:latin typeface="Tahoma" panose="020B0604030504040204" charset="0"/>
                <a:cs typeface="Tahoma" panose="020B0604030504040204" charset="0"/>
              </a:rPr>
              <a:t>#5</a:t>
            </a:r>
          </a:p>
        </p:txBody>
      </p:sp>
      <p:sp>
        <p:nvSpPr>
          <p:cNvPr id="13" name="Text Box 12"/>
          <p:cNvSpPr txBox="1"/>
          <p:nvPr/>
        </p:nvSpPr>
        <p:spPr>
          <a:xfrm>
            <a:off x="6695017" y="4253653"/>
            <a:ext cx="1315297" cy="460375"/>
          </a:xfrm>
          <a:prstGeom prst="rect">
            <a:avLst/>
          </a:prstGeom>
          <a:noFill/>
        </p:spPr>
        <p:txBody>
          <a:bodyPr wrap="square" rtlCol="0">
            <a:spAutoFit/>
          </a:bodyPr>
          <a:lstStyle/>
          <a:p>
            <a:r>
              <a:rPr lang="en-US" sz="1200" b="1">
                <a:latin typeface="Tahoma" panose="020B0604030504040204" charset="0"/>
                <a:cs typeface="Tahoma" panose="020B0604030504040204" charset="0"/>
              </a:rPr>
              <a:t>Indonesia</a:t>
            </a:r>
          </a:p>
          <a:p>
            <a:r>
              <a:rPr lang="en-US" sz="1200" b="1">
                <a:latin typeface="Tahoma" panose="020B0604030504040204" charset="0"/>
                <a:cs typeface="Tahoma" panose="020B0604030504040204" charset="0"/>
              </a:rPr>
              <a:t>489 ribu ton</a:t>
            </a:r>
          </a:p>
        </p:txBody>
      </p:sp>
      <p:sp>
        <p:nvSpPr>
          <p:cNvPr id="14" name="Text Box 13"/>
          <p:cNvSpPr txBox="1"/>
          <p:nvPr/>
        </p:nvSpPr>
        <p:spPr>
          <a:xfrm>
            <a:off x="5679017" y="3796453"/>
            <a:ext cx="416983" cy="275590"/>
          </a:xfrm>
          <a:prstGeom prst="rect">
            <a:avLst/>
          </a:prstGeom>
          <a:noFill/>
        </p:spPr>
        <p:txBody>
          <a:bodyPr wrap="square" rtlCol="0">
            <a:spAutoFit/>
          </a:bodyPr>
          <a:lstStyle/>
          <a:p>
            <a:r>
              <a:rPr lang="en-US" sz="1200" b="1">
                <a:latin typeface="Tahoma" panose="020B0604030504040204" charset="0"/>
                <a:cs typeface="Tahoma" panose="020B0604030504040204" charset="0"/>
              </a:rPr>
              <a:t>#2</a:t>
            </a:r>
          </a:p>
        </p:txBody>
      </p:sp>
      <p:sp>
        <p:nvSpPr>
          <p:cNvPr id="15" name="Text Box 14"/>
          <p:cNvSpPr txBox="1"/>
          <p:nvPr/>
        </p:nvSpPr>
        <p:spPr>
          <a:xfrm>
            <a:off x="6034617" y="3745653"/>
            <a:ext cx="1315297" cy="460375"/>
          </a:xfrm>
          <a:prstGeom prst="rect">
            <a:avLst/>
          </a:prstGeom>
          <a:noFill/>
        </p:spPr>
        <p:txBody>
          <a:bodyPr wrap="square" rtlCol="0">
            <a:spAutoFit/>
          </a:bodyPr>
          <a:lstStyle/>
          <a:p>
            <a:r>
              <a:rPr lang="en-US" sz="1200" b="1">
                <a:latin typeface="Tahoma" panose="020B0604030504040204" charset="0"/>
                <a:cs typeface="Tahoma" panose="020B0604030504040204" charset="0"/>
              </a:rPr>
              <a:t>Vietnam</a:t>
            </a:r>
          </a:p>
          <a:p>
            <a:r>
              <a:rPr lang="en-US" sz="1200" b="1">
                <a:latin typeface="Tahoma" panose="020B0604030504040204" charset="0"/>
                <a:cs typeface="Tahoma" panose="020B0604030504040204" charset="0"/>
              </a:rPr>
              <a:t>1,7 juta ton</a:t>
            </a:r>
          </a:p>
        </p:txBody>
      </p:sp>
      <p:sp>
        <p:nvSpPr>
          <p:cNvPr id="16" name="Text Box 15"/>
          <p:cNvSpPr txBox="1"/>
          <p:nvPr/>
        </p:nvSpPr>
        <p:spPr>
          <a:xfrm>
            <a:off x="4104217" y="4389120"/>
            <a:ext cx="416983" cy="275590"/>
          </a:xfrm>
          <a:prstGeom prst="rect">
            <a:avLst/>
          </a:prstGeom>
          <a:noFill/>
        </p:spPr>
        <p:txBody>
          <a:bodyPr wrap="square" rtlCol="0">
            <a:spAutoFit/>
          </a:bodyPr>
          <a:lstStyle/>
          <a:p>
            <a:r>
              <a:rPr lang="en-US" sz="1200" b="1">
                <a:latin typeface="Tahoma" panose="020B0604030504040204" charset="0"/>
                <a:cs typeface="Tahoma" panose="020B0604030504040204" charset="0"/>
              </a:rPr>
              <a:t>#4</a:t>
            </a:r>
          </a:p>
        </p:txBody>
      </p:sp>
      <p:sp>
        <p:nvSpPr>
          <p:cNvPr id="17" name="Text Box 16"/>
          <p:cNvSpPr txBox="1"/>
          <p:nvPr/>
        </p:nvSpPr>
        <p:spPr>
          <a:xfrm>
            <a:off x="4459817" y="4338320"/>
            <a:ext cx="1315297" cy="460375"/>
          </a:xfrm>
          <a:prstGeom prst="rect">
            <a:avLst/>
          </a:prstGeom>
          <a:noFill/>
        </p:spPr>
        <p:txBody>
          <a:bodyPr wrap="square" rtlCol="0">
            <a:spAutoFit/>
          </a:bodyPr>
          <a:lstStyle/>
          <a:p>
            <a:r>
              <a:rPr lang="en-US" sz="1200" b="1">
                <a:latin typeface="Tahoma" panose="020B0604030504040204" charset="0"/>
                <a:cs typeface="Tahoma" panose="020B0604030504040204" charset="0"/>
              </a:rPr>
              <a:t>Ethiopia</a:t>
            </a:r>
          </a:p>
          <a:p>
            <a:r>
              <a:rPr lang="en-US" sz="1200" b="1">
                <a:latin typeface="Tahoma" panose="020B0604030504040204" charset="0"/>
                <a:cs typeface="Tahoma" panose="020B0604030504040204" charset="0"/>
              </a:rPr>
              <a:t>501 ribu ton</a:t>
            </a:r>
          </a:p>
        </p:txBody>
      </p:sp>
      <p:graphicFrame>
        <p:nvGraphicFramePr>
          <p:cNvPr id="20" name="Bagan 4"/>
          <p:cNvGraphicFramePr>
            <a:graphicFrameLocks noGrp="1"/>
          </p:cNvGraphicFramePr>
          <p:nvPr>
            <p:ph sz="half" idx="2"/>
          </p:nvPr>
        </p:nvGraphicFramePr>
        <p:xfrm>
          <a:off x="8098367" y="2463800"/>
          <a:ext cx="3798570" cy="3425613"/>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Box 20"/>
          <p:cNvSpPr txBox="1"/>
          <p:nvPr/>
        </p:nvSpPr>
        <p:spPr>
          <a:xfrm>
            <a:off x="7959090" y="1942677"/>
            <a:ext cx="3949277" cy="521970"/>
          </a:xfrm>
          <a:prstGeom prst="rect">
            <a:avLst/>
          </a:prstGeom>
          <a:noFill/>
        </p:spPr>
        <p:txBody>
          <a:bodyPr wrap="square" rtlCol="0">
            <a:spAutoFit/>
          </a:bodyPr>
          <a:lstStyle/>
          <a:p>
            <a:pPr algn="ctr"/>
            <a:r>
              <a:rPr lang="en-US" sz="1400" b="1">
                <a:solidFill>
                  <a:schemeClr val="tx2"/>
                </a:solidFill>
                <a:latin typeface="Tahoma" panose="020B0604030504040204" charset="0"/>
                <a:cs typeface="Tahoma" panose="020B0604030504040204" charset="0"/>
              </a:rPr>
              <a:t>Indonesia berkontribusi 4,8% dari total produksi kopi dunia</a:t>
            </a:r>
          </a:p>
        </p:txBody>
      </p:sp>
      <p:sp>
        <p:nvSpPr>
          <p:cNvPr id="2" name="Text Box 1"/>
          <p:cNvSpPr txBox="1"/>
          <p:nvPr/>
        </p:nvSpPr>
        <p:spPr>
          <a:xfrm>
            <a:off x="323850" y="381000"/>
            <a:ext cx="5943600" cy="368300"/>
          </a:xfrm>
          <a:prstGeom prst="rect">
            <a:avLst/>
          </a:prstGeom>
          <a:solidFill>
            <a:schemeClr val="bg1"/>
          </a:solidFill>
        </p:spPr>
        <p:txBody>
          <a:bodyPr wrap="square" rtlCol="0">
            <a:spAutoFit/>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47370" y="1429385"/>
            <a:ext cx="11287125" cy="4495165"/>
          </a:xfrm>
          <a:prstGeom prst="rect">
            <a:avLst/>
          </a:prstGeom>
        </p:spPr>
      </p:pic>
      <p:sp>
        <p:nvSpPr>
          <p:cNvPr id="9" name="Title 8"/>
          <p:cNvSpPr>
            <a:spLocks noGrp="1"/>
          </p:cNvSpPr>
          <p:nvPr>
            <p:ph type="title"/>
          </p:nvPr>
        </p:nvSpPr>
        <p:spPr>
          <a:xfrm>
            <a:off x="492125" y="533400"/>
            <a:ext cx="11342370" cy="762000"/>
          </a:xfrm>
        </p:spPr>
        <p:txBody>
          <a:bodyPr>
            <a:normAutofit/>
            <a:scene3d>
              <a:camera prst="orthographicFront"/>
              <a:lightRig rig="threePt" dir="t"/>
            </a:scene3d>
          </a:bodyPr>
          <a:lstStyle/>
          <a:p>
            <a:pPr algn="r"/>
            <a:r>
              <a:rPr lang="en-US" sz="3600">
                <a:solidFill>
                  <a:schemeClr val="tx1"/>
                </a:solidFill>
                <a:effectLst>
                  <a:outerShdw blurRad="38100" dist="19050" dir="2700000" algn="tl" rotWithShape="0">
                    <a:schemeClr val="dk1">
                      <a:alpha val="40000"/>
                    </a:schemeClr>
                  </a:outerShdw>
                </a:effectLst>
                <a:latin typeface="Tahoma" panose="020B0604030504040204" charset="0"/>
                <a:cs typeface="Tahoma" panose="020B0604030504040204" charset="0"/>
              </a:rPr>
              <a:t>Produksi kopi dunia</a:t>
            </a:r>
          </a:p>
        </p:txBody>
      </p:sp>
      <p:sp>
        <p:nvSpPr>
          <p:cNvPr id="11" name="Text Box 10"/>
          <p:cNvSpPr txBox="1"/>
          <p:nvPr/>
        </p:nvSpPr>
        <p:spPr>
          <a:xfrm>
            <a:off x="323850" y="381000"/>
            <a:ext cx="5943600" cy="368300"/>
          </a:xfrm>
          <a:prstGeom prst="rect">
            <a:avLst/>
          </a:prstGeom>
          <a:solidFill>
            <a:schemeClr val="bg1"/>
          </a:solidFill>
        </p:spPr>
        <p:txBody>
          <a:bodyPr wrap="square" rtlCol="0">
            <a:spAutoFit/>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nvSpPr>
        <p:spPr>
          <a:xfrm>
            <a:off x="7112000" y="2057400"/>
            <a:ext cx="4628727" cy="506307"/>
          </a:xfrm>
          <a:prstGeom prst="rect">
            <a:avLst/>
          </a:prstGeom>
        </p:spPr>
        <p:txBody>
          <a:bodyPr vert="horz" lIns="60960" tIns="30480" rIns="60960" bIns="304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65" b="1">
                <a:latin typeface="Tahoma" panose="020B0604030504040204" charset="0"/>
                <a:cs typeface="Tahoma" panose="020B0604030504040204" charset="0"/>
              </a:rPr>
              <a:t>Stok Kopi Dunia</a:t>
            </a:r>
          </a:p>
        </p:txBody>
      </p:sp>
      <p:pic>
        <p:nvPicPr>
          <p:cNvPr id="6" name="Content Placeholder 3"/>
          <p:cNvPicPr>
            <a:picLocks noChangeAspect="1"/>
          </p:cNvPicPr>
          <p:nvPr/>
        </p:nvPicPr>
        <p:blipFill>
          <a:blip r:embed="rId2"/>
          <a:stretch>
            <a:fillRect/>
          </a:stretch>
        </p:blipFill>
        <p:spPr>
          <a:xfrm>
            <a:off x="7112000" y="2616200"/>
            <a:ext cx="4803563" cy="3348567"/>
          </a:xfrm>
          <a:prstGeom prst="rect">
            <a:avLst/>
          </a:prstGeom>
        </p:spPr>
      </p:pic>
      <p:sp>
        <p:nvSpPr>
          <p:cNvPr id="16" name="TextBox 5"/>
          <p:cNvSpPr txBox="1"/>
          <p:nvPr/>
        </p:nvSpPr>
        <p:spPr>
          <a:xfrm rot="16200000">
            <a:off x="-926253" y="4507653"/>
            <a:ext cx="2563707" cy="304800"/>
          </a:xfrm>
          <a:prstGeom prst="rect">
            <a:avLst/>
          </a:prstGeom>
          <a:noFill/>
        </p:spPr>
        <p:txBody>
          <a:bodyPr wrap="square" rtlCol="0">
            <a:noAutofit/>
          </a:bodyPr>
          <a:lstStyle/>
          <a:p>
            <a:pPr algn="ctr"/>
            <a:r>
              <a:rPr lang="en-US" sz="1065" b="1"/>
              <a:t>Produksi dan konsumsi (ribu karung 60-kg)</a:t>
            </a:r>
          </a:p>
        </p:txBody>
      </p:sp>
      <p:sp>
        <p:nvSpPr>
          <p:cNvPr id="19" name="TextBox 7"/>
          <p:cNvSpPr txBox="1"/>
          <p:nvPr/>
        </p:nvSpPr>
        <p:spPr>
          <a:xfrm rot="16200000">
            <a:off x="5077460" y="4433147"/>
            <a:ext cx="2858770" cy="414867"/>
          </a:xfrm>
          <a:prstGeom prst="rect">
            <a:avLst/>
          </a:prstGeom>
          <a:noFill/>
        </p:spPr>
        <p:txBody>
          <a:bodyPr wrap="square" rtlCol="0">
            <a:noAutofit/>
          </a:bodyPr>
          <a:lstStyle/>
          <a:p>
            <a:pPr algn="ctr"/>
            <a:r>
              <a:rPr lang="en-US" sz="1065" b="1" dirty="0" err="1"/>
              <a:t>kesetimbangan</a:t>
            </a:r>
            <a:r>
              <a:rPr lang="en-US" sz="1065" b="1" dirty="0"/>
              <a:t>, </a:t>
            </a:r>
            <a:r>
              <a:rPr lang="en-US" sz="1065" b="1" dirty="0" err="1"/>
              <a:t>dalam</a:t>
            </a:r>
            <a:r>
              <a:rPr lang="en-US" sz="1065" b="1" dirty="0"/>
              <a:t> </a:t>
            </a:r>
            <a:r>
              <a:rPr lang="en-US" sz="1065" b="1" dirty="0" err="1"/>
              <a:t>ribu</a:t>
            </a:r>
            <a:r>
              <a:rPr lang="en-US" sz="1065" b="1" dirty="0"/>
              <a:t> </a:t>
            </a:r>
            <a:r>
              <a:rPr lang="en-US" sz="1065" b="1" dirty="0" err="1"/>
              <a:t>karung</a:t>
            </a:r>
            <a:r>
              <a:rPr lang="en-US" sz="1065" b="1" dirty="0"/>
              <a:t> (60-kg /</a:t>
            </a:r>
            <a:r>
              <a:rPr lang="en-US" sz="1065" b="1" dirty="0" err="1"/>
              <a:t>karung</a:t>
            </a:r>
            <a:r>
              <a:rPr lang="en-US" sz="1065" b="1" dirty="0"/>
              <a:t>)</a:t>
            </a:r>
            <a:endParaRPr lang="en-ID" sz="1065" b="1" dirty="0"/>
          </a:p>
        </p:txBody>
      </p:sp>
      <p:pic>
        <p:nvPicPr>
          <p:cNvPr id="15" name="Content Placeholder 14"/>
          <p:cNvPicPr>
            <a:picLocks noChangeAspect="1"/>
          </p:cNvPicPr>
          <p:nvPr/>
        </p:nvPicPr>
        <p:blipFill>
          <a:blip r:embed="rId3"/>
          <a:stretch>
            <a:fillRect/>
          </a:stretch>
        </p:blipFill>
        <p:spPr>
          <a:xfrm>
            <a:off x="609600" y="3235113"/>
            <a:ext cx="5643033" cy="2968413"/>
          </a:xfrm>
          <a:prstGeom prst="rect">
            <a:avLst/>
          </a:prstGeom>
        </p:spPr>
      </p:pic>
      <p:sp>
        <p:nvSpPr>
          <p:cNvPr id="18" name="Title 4"/>
          <p:cNvSpPr>
            <a:spLocks noGrp="1"/>
          </p:cNvSpPr>
          <p:nvPr/>
        </p:nvSpPr>
        <p:spPr>
          <a:xfrm>
            <a:off x="5676265" y="327025"/>
            <a:ext cx="6238875" cy="626745"/>
          </a:xfrm>
          <a:prstGeom prst="rect">
            <a:avLst/>
          </a:prstGeom>
        </p:spPr>
        <p:txBody>
          <a:bodyPr vert="horz" lIns="60960" tIns="30480" rIns="60960" bIns="304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a:latin typeface="Tahoma" panose="020B0604030504040204" charset="0"/>
                <a:cs typeface="Tahoma" panose="020B0604030504040204" charset="0"/>
              </a:rPr>
              <a:t>Produksi dan Konsumsi Kopi Dunia</a:t>
            </a:r>
          </a:p>
        </p:txBody>
      </p:sp>
      <p:pic>
        <p:nvPicPr>
          <p:cNvPr id="7" name="Content Placeholder 4"/>
          <p:cNvPicPr>
            <a:picLocks noChangeAspect="1"/>
          </p:cNvPicPr>
          <p:nvPr/>
        </p:nvPicPr>
        <p:blipFill>
          <a:blip r:embed="rId4"/>
          <a:stretch>
            <a:fillRect/>
          </a:stretch>
        </p:blipFill>
        <p:spPr>
          <a:xfrm>
            <a:off x="346710" y="953770"/>
            <a:ext cx="5745480" cy="2079837"/>
          </a:xfrm>
          <a:prstGeom prst="rect">
            <a:avLst/>
          </a:prstGeom>
        </p:spPr>
      </p:pic>
      <p:sp>
        <p:nvSpPr>
          <p:cNvPr id="2" name="Text Box 1"/>
          <p:cNvSpPr txBox="1"/>
          <p:nvPr/>
        </p:nvSpPr>
        <p:spPr>
          <a:xfrm>
            <a:off x="323850" y="381000"/>
            <a:ext cx="5943600" cy="368300"/>
          </a:xfrm>
          <a:prstGeom prst="rect">
            <a:avLst/>
          </a:prstGeom>
          <a:solidFill>
            <a:schemeClr val="bg1"/>
          </a:solidFill>
        </p:spPr>
        <p:txBody>
          <a:bodyPr wrap="square" rtlCol="0">
            <a:spAutoFit/>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402667" y="3316605"/>
            <a:ext cx="3386667" cy="255270"/>
          </a:xfrm>
          <a:prstGeom prst="rect">
            <a:avLst/>
          </a:prstGeom>
        </p:spPr>
        <p:txBody>
          <a:bodyPr>
            <a:spAutoFit/>
          </a:bodyPr>
          <a:lstStyle/>
          <a:p>
            <a:pPr marL="0" indent="0"/>
            <a:r>
              <a:rPr sz="1065" b="0" i="0">
                <a:solidFill>
                  <a:srgbClr val="000000"/>
                </a:solidFill>
                <a:latin typeface="Times New Roman" panose="02020603050405020304"/>
                <a:ea typeface="Times New Roman" panose="02020603050405020304"/>
              </a:rPr>
              <a:t> </a:t>
            </a:r>
          </a:p>
        </p:txBody>
      </p:sp>
      <p:pic>
        <p:nvPicPr>
          <p:cNvPr id="7" name="Picture 15" descr="C:\Users\dhar3113\Downloads\PETA INDONESIA BARU TAMBAHAN (JPEG).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775200" y="1803400"/>
            <a:ext cx="6872393" cy="4014047"/>
          </a:xfrm>
          <a:prstGeom prst="rect">
            <a:avLst/>
          </a:prstGeom>
          <a:noFill/>
          <a:ln w="19050">
            <a:solidFill>
              <a:schemeClr val="tx1"/>
            </a:solidFill>
          </a:ln>
        </p:spPr>
      </p:pic>
      <p:sp>
        <p:nvSpPr>
          <p:cNvPr id="10" name="Text Box 9"/>
          <p:cNvSpPr txBox="1"/>
          <p:nvPr/>
        </p:nvSpPr>
        <p:spPr>
          <a:xfrm>
            <a:off x="965200" y="5428615"/>
            <a:ext cx="3164205" cy="321945"/>
          </a:xfrm>
          <a:prstGeom prst="rect">
            <a:avLst/>
          </a:prstGeom>
          <a:solidFill>
            <a:schemeClr val="accent5">
              <a:lumMod val="20000"/>
              <a:lumOff val="80000"/>
            </a:schemeClr>
          </a:solidFill>
        </p:spPr>
        <p:txBody>
          <a:bodyPr wrap="square" rtlCol="0">
            <a:spAutoFit/>
          </a:bodyPr>
          <a:lstStyle/>
          <a:p>
            <a:r>
              <a:rPr lang="en-US" sz="1500">
                <a:latin typeface="Tahoma" panose="020B0604030504040204" charset="0"/>
                <a:cs typeface="Tahoma" panose="020B0604030504040204" charset="0"/>
              </a:rPr>
              <a:t>Robusta sekitar 570 ribu ton</a:t>
            </a:r>
          </a:p>
        </p:txBody>
      </p:sp>
      <p:sp>
        <p:nvSpPr>
          <p:cNvPr id="11" name="Text Box 10"/>
          <p:cNvSpPr txBox="1"/>
          <p:nvPr/>
        </p:nvSpPr>
        <p:spPr>
          <a:xfrm>
            <a:off x="949325" y="5866765"/>
            <a:ext cx="3179445" cy="293370"/>
          </a:xfrm>
          <a:prstGeom prst="rect">
            <a:avLst/>
          </a:prstGeom>
          <a:solidFill>
            <a:srgbClr val="FFC000"/>
          </a:solidFill>
        </p:spPr>
        <p:txBody>
          <a:bodyPr wrap="square" rtlCol="0">
            <a:noAutofit/>
          </a:bodyPr>
          <a:lstStyle/>
          <a:p>
            <a:r>
              <a:rPr lang="en-US" sz="1500">
                <a:latin typeface="Tahoma" panose="020B0604030504040204" charset="0"/>
                <a:cs typeface="Tahoma" panose="020B0604030504040204" charset="0"/>
              </a:rPr>
              <a:t>Arabika sekitar 215 ribu ton</a:t>
            </a:r>
          </a:p>
        </p:txBody>
      </p:sp>
      <p:sp>
        <p:nvSpPr>
          <p:cNvPr id="22" name="Text Box 21"/>
          <p:cNvSpPr txBox="1"/>
          <p:nvPr/>
        </p:nvSpPr>
        <p:spPr>
          <a:xfrm>
            <a:off x="1002665" y="4235450"/>
            <a:ext cx="3126740" cy="1156970"/>
          </a:xfrm>
          <a:prstGeom prst="rect">
            <a:avLst/>
          </a:prstGeom>
        </p:spPr>
        <p:style>
          <a:lnRef idx="3">
            <a:schemeClr val="accent1"/>
          </a:lnRef>
          <a:fillRef idx="0">
            <a:srgbClr val="FFFFFF"/>
          </a:fillRef>
          <a:effectRef idx="0">
            <a:srgbClr val="FFFFFF"/>
          </a:effectRef>
          <a:fontRef idx="minor">
            <a:schemeClr val="tx1"/>
          </a:fontRef>
        </p:style>
        <p:txBody>
          <a:bodyPr wrap="square" rtlCol="0">
            <a:noAutofit/>
          </a:bodyPr>
          <a:lstStyle/>
          <a:p>
            <a:r>
              <a:rPr lang="en-US" sz="1500">
                <a:latin typeface="Tahoma" panose="020B0604030504040204" charset="0"/>
                <a:cs typeface="Tahoma" panose="020B0604030504040204" charset="0"/>
              </a:rPr>
              <a:t>Pada tahun 2023 sekitar 72% kopi Indonesia berupa kopi robusta yang sebagian besar diproduksi di Sumatera dan Jawa</a:t>
            </a:r>
          </a:p>
        </p:txBody>
      </p:sp>
      <p:sp>
        <p:nvSpPr>
          <p:cNvPr id="24" name="Title 5"/>
          <p:cNvSpPr>
            <a:spLocks noGrp="1"/>
          </p:cNvSpPr>
          <p:nvPr/>
        </p:nvSpPr>
        <p:spPr>
          <a:xfrm>
            <a:off x="50800" y="127000"/>
            <a:ext cx="11597005" cy="794385"/>
          </a:xfrm>
          <a:prstGeom prst="rect">
            <a:avLst/>
          </a:prstGeom>
        </p:spPr>
        <p:txBody>
          <a:bodyPr vert="horz" lIns="60960" tIns="30480" rIns="60960" bIns="304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865" b="1" dirty="0">
                <a:latin typeface="Bahnschrift Condensed" panose="020B0502040204020203" pitchFamily="34" charset="0"/>
                <a:cs typeface="Calibri" panose="020F0502020204030204" charset="0"/>
              </a:rPr>
              <a:t>Indonesia </a:t>
            </a:r>
            <a:r>
              <a:rPr lang="en-US" sz="1865" b="1" dirty="0" err="1">
                <a:latin typeface="Bahnschrift Condensed" panose="020B0502040204020203" pitchFamily="34" charset="0"/>
                <a:cs typeface="Calibri" panose="020F0502020204030204" charset="0"/>
              </a:rPr>
              <a:t>negara</a:t>
            </a:r>
            <a:r>
              <a:rPr lang="en-US" sz="1865" b="1" dirty="0">
                <a:latin typeface="Bahnschrift Condensed" panose="020B0502040204020203" pitchFamily="34" charset="0"/>
                <a:cs typeface="Calibri" panose="020F0502020204030204" charset="0"/>
              </a:rPr>
              <a:t> </a:t>
            </a:r>
            <a:r>
              <a:rPr lang="en-US" sz="1865" b="1" dirty="0" err="1">
                <a:latin typeface="Bahnschrift Condensed" panose="020B0502040204020203" pitchFamily="34" charset="0"/>
                <a:cs typeface="Calibri" panose="020F0502020204030204" charset="0"/>
              </a:rPr>
              <a:t>produsen</a:t>
            </a:r>
            <a:r>
              <a:rPr lang="en-US" sz="1865" b="1" dirty="0">
                <a:latin typeface="Bahnschrift Condensed" panose="020B0502040204020203" pitchFamily="34" charset="0"/>
                <a:cs typeface="Calibri" panose="020F0502020204030204" charset="0"/>
              </a:rPr>
              <a:t> kopi </a:t>
            </a:r>
            <a:r>
              <a:rPr lang="en-US" sz="1865" b="1" dirty="0" err="1">
                <a:latin typeface="Bahnschrift Condensed" panose="020B0502040204020203" pitchFamily="34" charset="0"/>
                <a:cs typeface="Calibri" panose="020F0502020204030204" charset="0"/>
              </a:rPr>
              <a:t>terbesar</a:t>
            </a:r>
            <a:r>
              <a:rPr lang="en-US" sz="1865" b="1" dirty="0">
                <a:latin typeface="Bahnschrift Condensed" panose="020B0502040204020203" pitchFamily="34" charset="0"/>
                <a:cs typeface="Calibri" panose="020F0502020204030204" charset="0"/>
              </a:rPr>
              <a:t> ke-4,</a:t>
            </a:r>
            <a:br>
              <a:rPr lang="en-US" sz="1865" b="1" dirty="0">
                <a:latin typeface="Bahnschrift Condensed" panose="020B0502040204020203" pitchFamily="34" charset="0"/>
                <a:cs typeface="Calibri" panose="020F0502020204030204" charset="0"/>
              </a:rPr>
            </a:br>
            <a:r>
              <a:rPr lang="en-US" sz="1865" b="1" dirty="0" err="1">
                <a:latin typeface="Bahnschrift Condensed" panose="020B0502040204020203" pitchFamily="34" charset="0"/>
                <a:cs typeface="Calibri" panose="020F0502020204030204" charset="0"/>
              </a:rPr>
              <a:t>luas</a:t>
            </a:r>
            <a:r>
              <a:rPr lang="en-US" sz="1865" b="1" dirty="0">
                <a:latin typeface="Bahnschrift Condensed" panose="020B0502040204020203" pitchFamily="34" charset="0"/>
                <a:cs typeface="Calibri" panose="020F0502020204030204" charset="0"/>
              </a:rPr>
              <a:t> </a:t>
            </a:r>
            <a:r>
              <a:rPr lang="en-US" sz="1865" b="1" dirty="0" err="1">
                <a:latin typeface="Bahnschrift Condensed" panose="020B0502040204020203" pitchFamily="34" charset="0"/>
                <a:cs typeface="Calibri" panose="020F0502020204030204" charset="0"/>
              </a:rPr>
              <a:t>lahan</a:t>
            </a:r>
            <a:r>
              <a:rPr lang="en-US" sz="1865" b="1" dirty="0">
                <a:latin typeface="Bahnschrift Condensed" panose="020B0502040204020203" pitchFamily="34" charset="0"/>
                <a:cs typeface="Calibri" panose="020F0502020204030204" charset="0"/>
              </a:rPr>
              <a:t> </a:t>
            </a:r>
            <a:r>
              <a:rPr lang="en-US" sz="1865" b="1" dirty="0" err="1">
                <a:latin typeface="Bahnschrift Condensed" panose="020B0502040204020203" pitchFamily="34" charset="0"/>
                <a:cs typeface="Calibri" panose="020F0502020204030204" charset="0"/>
              </a:rPr>
              <a:t>terluas</a:t>
            </a:r>
            <a:r>
              <a:rPr lang="en-US" sz="1865" b="1" dirty="0">
                <a:latin typeface="Bahnschrift Condensed" panose="020B0502040204020203" pitchFamily="34" charset="0"/>
                <a:cs typeface="Calibri" panose="020F0502020204030204" charset="0"/>
              </a:rPr>
              <a:t> ke-2 di </a:t>
            </a:r>
            <a:r>
              <a:rPr lang="en-US" sz="1865" b="1" dirty="0" err="1">
                <a:latin typeface="Bahnschrift Condensed" panose="020B0502040204020203" pitchFamily="34" charset="0"/>
                <a:cs typeface="Calibri" panose="020F0502020204030204" charset="0"/>
              </a:rPr>
              <a:t>dunia</a:t>
            </a:r>
          </a:p>
        </p:txBody>
      </p:sp>
      <p:graphicFrame>
        <p:nvGraphicFramePr>
          <p:cNvPr id="37" name="Bagan 20"/>
          <p:cNvGraphicFramePr/>
          <p:nvPr/>
        </p:nvGraphicFramePr>
        <p:xfrm>
          <a:off x="203200" y="685800"/>
          <a:ext cx="5870787" cy="3449743"/>
        </p:xfrm>
        <a:graphic>
          <a:graphicData uri="http://schemas.openxmlformats.org/drawingml/2006/chart">
            <c:chart xmlns:c="http://schemas.openxmlformats.org/drawingml/2006/chart" xmlns:r="http://schemas.openxmlformats.org/officeDocument/2006/relationships" r:id="rId3"/>
          </a:graphicData>
        </a:graphic>
      </p:graphicFrame>
      <p:grpSp>
        <p:nvGrpSpPr>
          <p:cNvPr id="23" name="Group 22"/>
          <p:cNvGrpSpPr/>
          <p:nvPr/>
        </p:nvGrpSpPr>
        <p:grpSpPr>
          <a:xfrm>
            <a:off x="3505200" y="2502323"/>
            <a:ext cx="6276411" cy="2774527"/>
            <a:chOff x="1080" y="4711"/>
            <a:chExt cx="14028" cy="5803"/>
          </a:xfrm>
        </p:grpSpPr>
        <p:sp>
          <p:nvSpPr>
            <p:cNvPr id="12" name="Text Box 11"/>
            <p:cNvSpPr txBox="1"/>
            <p:nvPr/>
          </p:nvSpPr>
          <p:spPr>
            <a:xfrm>
              <a:off x="1080" y="4711"/>
              <a:ext cx="3582" cy="614"/>
            </a:xfrm>
            <a:prstGeom prst="rect">
              <a:avLst/>
            </a:prstGeom>
            <a:solidFill>
              <a:schemeClr val="accent6">
                <a:lumMod val="20000"/>
                <a:lumOff val="80000"/>
              </a:schemeClr>
            </a:solidFill>
          </p:spPr>
          <p:txBody>
            <a:bodyPr wrap="square" rtlCol="0">
              <a:noAutofit/>
            </a:bodyPr>
            <a:lstStyle/>
            <a:p>
              <a:r>
                <a:rPr lang="en-US" sz="1065">
                  <a:latin typeface="Tahoma" panose="020B0604030504040204" charset="0"/>
                  <a:cs typeface="Tahoma" panose="020B0604030504040204" charset="0"/>
                </a:rPr>
                <a:t>4. Aceh : 75 ribu ton</a:t>
              </a:r>
            </a:p>
            <a:p>
              <a:endParaRPr lang="en-US" sz="1065">
                <a:latin typeface="Tahoma" panose="020B0604030504040204" charset="0"/>
                <a:cs typeface="Tahoma" panose="020B0604030504040204" charset="0"/>
              </a:endParaRPr>
            </a:p>
          </p:txBody>
        </p:sp>
        <p:sp>
          <p:nvSpPr>
            <p:cNvPr id="13" name="Text Box 12"/>
            <p:cNvSpPr txBox="1"/>
            <p:nvPr/>
          </p:nvSpPr>
          <p:spPr>
            <a:xfrm>
              <a:off x="1560" y="5532"/>
              <a:ext cx="3582" cy="614"/>
            </a:xfrm>
            <a:prstGeom prst="rect">
              <a:avLst/>
            </a:prstGeom>
            <a:solidFill>
              <a:schemeClr val="accent6">
                <a:lumMod val="20000"/>
                <a:lumOff val="80000"/>
              </a:schemeClr>
            </a:solidFill>
          </p:spPr>
          <p:txBody>
            <a:bodyPr wrap="square" rtlCol="0">
              <a:noAutofit/>
            </a:bodyPr>
            <a:lstStyle/>
            <a:p>
              <a:r>
                <a:rPr lang="en-US" sz="1065">
                  <a:latin typeface="Tahoma" panose="020B0604030504040204" charset="0"/>
                  <a:cs typeface="Tahoma" panose="020B0604030504040204" charset="0"/>
                </a:rPr>
                <a:t>3. Sumut : 81 ribu ton</a:t>
              </a:r>
            </a:p>
            <a:p>
              <a:endParaRPr lang="en-US" sz="1065">
                <a:latin typeface="Tahoma" panose="020B0604030504040204" charset="0"/>
                <a:cs typeface="Tahoma" panose="020B0604030504040204" charset="0"/>
              </a:endParaRPr>
            </a:p>
          </p:txBody>
        </p:sp>
        <p:sp>
          <p:nvSpPr>
            <p:cNvPr id="14" name="Text Box 13"/>
            <p:cNvSpPr txBox="1"/>
            <p:nvPr/>
          </p:nvSpPr>
          <p:spPr>
            <a:xfrm>
              <a:off x="2160" y="6300"/>
              <a:ext cx="3372" cy="553"/>
            </a:xfrm>
            <a:prstGeom prst="rect">
              <a:avLst/>
            </a:prstGeom>
            <a:solidFill>
              <a:schemeClr val="accent5">
                <a:lumMod val="20000"/>
                <a:lumOff val="80000"/>
              </a:schemeClr>
            </a:solidFill>
          </p:spPr>
          <p:txBody>
            <a:bodyPr wrap="square" rtlCol="0">
              <a:noAutofit/>
            </a:bodyPr>
            <a:lstStyle/>
            <a:p>
              <a:r>
                <a:rPr lang="en-US" sz="1065">
                  <a:latin typeface="Tahoma" panose="020B0604030504040204" charset="0"/>
                  <a:cs typeface="Tahoma" panose="020B0604030504040204" charset="0"/>
                </a:rPr>
                <a:t>1. Sumsel : 213 ribu ton</a:t>
              </a:r>
            </a:p>
            <a:p>
              <a:endParaRPr lang="en-US" sz="1065">
                <a:latin typeface="Tahoma" panose="020B0604030504040204" charset="0"/>
                <a:cs typeface="Tahoma" panose="020B0604030504040204" charset="0"/>
              </a:endParaRPr>
            </a:p>
          </p:txBody>
        </p:sp>
        <p:sp>
          <p:nvSpPr>
            <p:cNvPr id="15" name="Text Box 14"/>
            <p:cNvSpPr txBox="1"/>
            <p:nvPr/>
          </p:nvSpPr>
          <p:spPr>
            <a:xfrm>
              <a:off x="2880" y="7740"/>
              <a:ext cx="3582" cy="614"/>
            </a:xfrm>
            <a:prstGeom prst="rect">
              <a:avLst/>
            </a:prstGeom>
            <a:solidFill>
              <a:schemeClr val="accent5">
                <a:lumMod val="20000"/>
                <a:lumOff val="80000"/>
              </a:schemeClr>
            </a:solidFill>
          </p:spPr>
          <p:txBody>
            <a:bodyPr wrap="square" rtlCol="0">
              <a:noAutofit/>
            </a:bodyPr>
            <a:lstStyle/>
            <a:p>
              <a:r>
                <a:rPr lang="en-US" sz="1065">
                  <a:latin typeface="Tahoma" panose="020B0604030504040204" charset="0"/>
                  <a:cs typeface="Tahoma" panose="020B0604030504040204" charset="0"/>
                </a:rPr>
                <a:t>2. Lampung : 117 ribu ton</a:t>
              </a:r>
            </a:p>
            <a:p>
              <a:endParaRPr lang="en-US" sz="1065">
                <a:latin typeface="Tahoma" panose="020B0604030504040204" charset="0"/>
                <a:cs typeface="Tahoma" panose="020B0604030504040204" charset="0"/>
              </a:endParaRPr>
            </a:p>
          </p:txBody>
        </p:sp>
        <p:sp>
          <p:nvSpPr>
            <p:cNvPr id="16" name="Text Box 15"/>
            <p:cNvSpPr txBox="1"/>
            <p:nvPr/>
          </p:nvSpPr>
          <p:spPr>
            <a:xfrm>
              <a:off x="2400" y="6996"/>
              <a:ext cx="3582" cy="614"/>
            </a:xfrm>
            <a:prstGeom prst="rect">
              <a:avLst/>
            </a:prstGeom>
            <a:solidFill>
              <a:schemeClr val="accent5">
                <a:lumMod val="20000"/>
                <a:lumOff val="80000"/>
              </a:schemeClr>
            </a:solidFill>
          </p:spPr>
          <p:txBody>
            <a:bodyPr wrap="square" rtlCol="0">
              <a:noAutofit/>
            </a:bodyPr>
            <a:lstStyle/>
            <a:p>
              <a:r>
                <a:rPr lang="en-US" sz="1065">
                  <a:latin typeface="Tahoma" panose="020B0604030504040204" charset="0"/>
                  <a:cs typeface="Tahoma" panose="020B0604030504040204" charset="0"/>
                </a:rPr>
                <a:t>5. Bengkulu : 63 ribu ton</a:t>
              </a:r>
            </a:p>
            <a:p>
              <a:endParaRPr lang="en-US" sz="1065">
                <a:latin typeface="Tahoma" panose="020B0604030504040204" charset="0"/>
                <a:cs typeface="Tahoma" panose="020B0604030504040204" charset="0"/>
              </a:endParaRPr>
            </a:p>
          </p:txBody>
        </p:sp>
        <p:sp>
          <p:nvSpPr>
            <p:cNvPr id="17" name="Text Box 16"/>
            <p:cNvSpPr txBox="1"/>
            <p:nvPr/>
          </p:nvSpPr>
          <p:spPr>
            <a:xfrm>
              <a:off x="7542" y="9900"/>
              <a:ext cx="3582" cy="614"/>
            </a:xfrm>
            <a:prstGeom prst="rect">
              <a:avLst/>
            </a:prstGeom>
            <a:solidFill>
              <a:schemeClr val="accent5">
                <a:lumMod val="20000"/>
                <a:lumOff val="80000"/>
              </a:schemeClr>
            </a:solidFill>
          </p:spPr>
          <p:txBody>
            <a:bodyPr wrap="square" rtlCol="0">
              <a:noAutofit/>
            </a:bodyPr>
            <a:lstStyle/>
            <a:p>
              <a:r>
                <a:rPr lang="en-US" sz="1065">
                  <a:latin typeface="Tahoma" panose="020B0604030504040204" charset="0"/>
                  <a:cs typeface="Tahoma" panose="020B0604030504040204" charset="0"/>
                </a:rPr>
                <a:t>6. Jawa Timur : 46 ribu ton</a:t>
              </a:r>
            </a:p>
            <a:p>
              <a:endParaRPr lang="en-US" sz="1065">
                <a:latin typeface="Tahoma" panose="020B0604030504040204" charset="0"/>
                <a:cs typeface="Tahoma" panose="020B0604030504040204" charset="0"/>
              </a:endParaRPr>
            </a:p>
          </p:txBody>
        </p:sp>
        <p:sp>
          <p:nvSpPr>
            <p:cNvPr id="18" name="Text Box 17"/>
            <p:cNvSpPr txBox="1"/>
            <p:nvPr/>
          </p:nvSpPr>
          <p:spPr>
            <a:xfrm>
              <a:off x="11526" y="9518"/>
              <a:ext cx="3582" cy="614"/>
            </a:xfrm>
            <a:prstGeom prst="rect">
              <a:avLst/>
            </a:prstGeom>
            <a:solidFill>
              <a:schemeClr val="accent6">
                <a:lumMod val="20000"/>
                <a:lumOff val="80000"/>
              </a:schemeClr>
            </a:solidFill>
          </p:spPr>
          <p:txBody>
            <a:bodyPr wrap="square" rtlCol="0">
              <a:noAutofit/>
            </a:bodyPr>
            <a:lstStyle/>
            <a:p>
              <a:r>
                <a:rPr lang="en-US" sz="1065">
                  <a:latin typeface="Tahoma" panose="020B0604030504040204" charset="0"/>
                  <a:cs typeface="Tahoma" panose="020B0604030504040204" charset="0"/>
                </a:rPr>
                <a:t>9. NTT : 26 ribu ton</a:t>
              </a:r>
            </a:p>
            <a:p>
              <a:endParaRPr lang="en-US" sz="1065">
                <a:latin typeface="Tahoma" panose="020B0604030504040204" charset="0"/>
                <a:cs typeface="Tahoma" panose="020B0604030504040204" charset="0"/>
              </a:endParaRPr>
            </a:p>
          </p:txBody>
        </p:sp>
        <p:sp>
          <p:nvSpPr>
            <p:cNvPr id="19" name="Text Box 18"/>
            <p:cNvSpPr txBox="1"/>
            <p:nvPr/>
          </p:nvSpPr>
          <p:spPr>
            <a:xfrm>
              <a:off x="11123" y="8132"/>
              <a:ext cx="3582" cy="614"/>
            </a:xfrm>
            <a:prstGeom prst="rect">
              <a:avLst/>
            </a:prstGeom>
            <a:solidFill>
              <a:schemeClr val="accent6">
                <a:lumMod val="20000"/>
                <a:lumOff val="80000"/>
                <a:alpha val="70000"/>
              </a:schemeClr>
            </a:solidFill>
          </p:spPr>
          <p:txBody>
            <a:bodyPr wrap="square" rtlCol="0">
              <a:noAutofit/>
            </a:bodyPr>
            <a:lstStyle/>
            <a:p>
              <a:r>
                <a:rPr lang="en-US" sz="1065">
                  <a:latin typeface="Tahoma" panose="020B0604030504040204" charset="0"/>
                  <a:cs typeface="Tahoma" panose="020B0604030504040204" charset="0"/>
                </a:rPr>
                <a:t>7. Sulsel: 34 ribu ton</a:t>
              </a:r>
            </a:p>
            <a:p>
              <a:endParaRPr lang="en-US" sz="1065">
                <a:latin typeface="Tahoma" panose="020B0604030504040204" charset="0"/>
                <a:cs typeface="Tahoma" panose="020B0604030504040204" charset="0"/>
              </a:endParaRPr>
            </a:p>
          </p:txBody>
        </p:sp>
        <p:sp>
          <p:nvSpPr>
            <p:cNvPr id="20" name="Text Box 19"/>
            <p:cNvSpPr txBox="1"/>
            <p:nvPr/>
          </p:nvSpPr>
          <p:spPr>
            <a:xfrm>
              <a:off x="5018" y="9180"/>
              <a:ext cx="3964" cy="614"/>
            </a:xfrm>
            <a:prstGeom prst="rect">
              <a:avLst/>
            </a:prstGeom>
            <a:solidFill>
              <a:schemeClr val="accent5">
                <a:lumMod val="20000"/>
                <a:lumOff val="80000"/>
              </a:schemeClr>
            </a:solidFill>
          </p:spPr>
          <p:txBody>
            <a:bodyPr wrap="square" rtlCol="0">
              <a:noAutofit/>
            </a:bodyPr>
            <a:lstStyle/>
            <a:p>
              <a:r>
                <a:rPr lang="en-US" sz="1065">
                  <a:latin typeface="Tahoma" panose="020B0604030504040204" charset="0"/>
                  <a:cs typeface="Tahoma" panose="020B0604030504040204" charset="0"/>
                </a:rPr>
                <a:t>8. Jawa Tengah: 27 ribu ton</a:t>
              </a:r>
            </a:p>
            <a:p>
              <a:endParaRPr lang="en-US" sz="1065">
                <a:latin typeface="Tahoma" panose="020B0604030504040204" charset="0"/>
                <a:cs typeface="Tahoma" panose="020B0604030504040204" charset="0"/>
              </a:endParaRPr>
            </a:p>
          </p:txBody>
        </p:sp>
        <p:sp>
          <p:nvSpPr>
            <p:cNvPr id="21" name="Text Box 20"/>
            <p:cNvSpPr txBox="1"/>
            <p:nvPr/>
          </p:nvSpPr>
          <p:spPr>
            <a:xfrm>
              <a:off x="3480" y="8460"/>
              <a:ext cx="3582" cy="614"/>
            </a:xfrm>
            <a:prstGeom prst="rect">
              <a:avLst/>
            </a:prstGeom>
            <a:solidFill>
              <a:schemeClr val="accent6">
                <a:lumMod val="20000"/>
                <a:lumOff val="80000"/>
              </a:schemeClr>
            </a:solidFill>
          </p:spPr>
          <p:txBody>
            <a:bodyPr wrap="square" rtlCol="0">
              <a:noAutofit/>
            </a:bodyPr>
            <a:lstStyle/>
            <a:p>
              <a:r>
                <a:rPr lang="en-US" sz="1065">
                  <a:latin typeface="Tahoma" panose="020B0604030504040204" charset="0"/>
                  <a:cs typeface="Tahoma" panose="020B0604030504040204" charset="0"/>
                </a:rPr>
                <a:t>10. Jawa Barat : 24 ribu ton</a:t>
              </a:r>
            </a:p>
            <a:p>
              <a:endParaRPr lang="en-US" sz="1065">
                <a:latin typeface="Tahoma" panose="020B0604030504040204" charset="0"/>
                <a:cs typeface="Tahoma" panose="020B0604030504040204" charset="0"/>
              </a:endParaRPr>
            </a:p>
          </p:txBody>
        </p:sp>
      </p:grpSp>
      <p:sp>
        <p:nvSpPr>
          <p:cNvPr id="2" name="Text Box 1"/>
          <p:cNvSpPr txBox="1"/>
          <p:nvPr/>
        </p:nvSpPr>
        <p:spPr>
          <a:xfrm>
            <a:off x="323850" y="381000"/>
            <a:ext cx="5943600" cy="368300"/>
          </a:xfrm>
          <a:prstGeom prst="rect">
            <a:avLst/>
          </a:prstGeom>
          <a:solidFill>
            <a:schemeClr val="bg1"/>
          </a:solidFill>
        </p:spPr>
        <p:txBody>
          <a:bodyPr wrap="square" rtlCol="0">
            <a:spAutoFit/>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451600" y="3964093"/>
            <a:ext cx="5607473" cy="2732617"/>
          </a:xfrm>
          <a:prstGeom prst="round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1200"/>
          </a:p>
        </p:txBody>
      </p:sp>
      <p:sp>
        <p:nvSpPr>
          <p:cNvPr id="72" name="Oval 71"/>
          <p:cNvSpPr/>
          <p:nvPr/>
        </p:nvSpPr>
        <p:spPr>
          <a:xfrm>
            <a:off x="254000" y="1905423"/>
            <a:ext cx="134620" cy="147743"/>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35" dirty="0"/>
          </a:p>
        </p:txBody>
      </p:sp>
      <p:sp>
        <p:nvSpPr>
          <p:cNvPr id="73" name="TextBox 56"/>
          <p:cNvSpPr txBox="1"/>
          <p:nvPr/>
        </p:nvSpPr>
        <p:spPr>
          <a:xfrm>
            <a:off x="457200" y="1752600"/>
            <a:ext cx="3325283" cy="533400"/>
          </a:xfrm>
          <a:prstGeom prst="rect">
            <a:avLst/>
          </a:prstGeom>
          <a:noFill/>
        </p:spPr>
        <p:txBody>
          <a:bodyPr wrap="none" rtlCol="0">
            <a:noAutofit/>
          </a:bodyPr>
          <a:lstStyle/>
          <a:p>
            <a:r>
              <a:rPr lang="id-ID" sz="1335" b="1" dirty="0">
                <a:solidFill>
                  <a:schemeClr val="accent4">
                    <a:lumMod val="50000"/>
                  </a:schemeClr>
                </a:solidFill>
                <a:latin typeface="Tahoma" panose="020B0604030504040204" charset="0"/>
                <a:cs typeface="Tahoma" panose="020B0604030504040204" charset="0"/>
              </a:rPr>
              <a:t>96,1% </a:t>
            </a:r>
            <a:r>
              <a:rPr lang="en-US" altLang="id-ID" sz="1335" b="1" dirty="0">
                <a:solidFill>
                  <a:schemeClr val="accent4">
                    <a:lumMod val="50000"/>
                  </a:schemeClr>
                </a:solidFill>
                <a:latin typeface="Tahoma" panose="020B0604030504040204" charset="0"/>
                <a:cs typeface="Tahoma" panose="020B0604030504040204" charset="0"/>
              </a:rPr>
              <a:t> </a:t>
            </a:r>
            <a:r>
              <a:rPr lang="id-ID" sz="1335" dirty="0">
                <a:latin typeface="Tahoma" panose="020B0604030504040204" charset="0"/>
                <a:cs typeface="Tahoma" panose="020B0604030504040204" charset="0"/>
              </a:rPr>
              <a:t>Kebun Kopi Rakyat</a:t>
            </a:r>
          </a:p>
          <a:p>
            <a:r>
              <a:rPr lang="en-US" altLang="id-ID" sz="1335" dirty="0">
                <a:latin typeface="Tahoma" panose="020B0604030504040204" charset="0"/>
                <a:cs typeface="Tahoma" panose="020B0604030504040204" charset="0"/>
              </a:rPr>
              <a:t> 1,2 juta keluarga petani</a:t>
            </a:r>
          </a:p>
        </p:txBody>
      </p:sp>
      <p:sp>
        <p:nvSpPr>
          <p:cNvPr id="74" name="TextBox 67"/>
          <p:cNvSpPr txBox="1"/>
          <p:nvPr/>
        </p:nvSpPr>
        <p:spPr>
          <a:xfrm>
            <a:off x="304800" y="5080"/>
            <a:ext cx="11174730" cy="605155"/>
          </a:xfrm>
          <a:prstGeom prst="rect">
            <a:avLst/>
          </a:prstGeom>
          <a:noFill/>
        </p:spPr>
        <p:txBody>
          <a:bodyPr wrap="square" rtlCol="0">
            <a:noAutofit/>
          </a:bodyPr>
          <a:lstStyle/>
          <a:p>
            <a:pPr algn="l"/>
            <a:r>
              <a:rPr lang="en-US" altLang="id-ID" sz="2400" b="1" dirty="0">
                <a:latin typeface="Lato" panose="020F0502020204030203" pitchFamily="34" charset="0"/>
                <a:ea typeface="Lato" panose="020F0502020204030203" pitchFamily="34" charset="0"/>
                <a:cs typeface="Lato" panose="020F0502020204030203" pitchFamily="34" charset="0"/>
              </a:rPr>
              <a:t>  </a:t>
            </a:r>
            <a:r>
              <a:rPr lang="id-ID" sz="2400" b="1" dirty="0">
                <a:latin typeface="Lato" panose="020F0502020204030203" pitchFamily="34" charset="0"/>
                <a:ea typeface="Lato" panose="020F0502020204030203" pitchFamily="34" charset="0"/>
                <a:cs typeface="Lato" panose="020F0502020204030203" pitchFamily="34" charset="0"/>
              </a:rPr>
              <a:t>Perkebunan Kopi di Indonesia</a:t>
            </a:r>
          </a:p>
        </p:txBody>
      </p:sp>
      <p:sp>
        <p:nvSpPr>
          <p:cNvPr id="75" name="Oval 74"/>
          <p:cNvSpPr/>
          <p:nvPr/>
        </p:nvSpPr>
        <p:spPr>
          <a:xfrm>
            <a:off x="254000" y="2413000"/>
            <a:ext cx="134620" cy="147743"/>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35" dirty="0"/>
          </a:p>
        </p:txBody>
      </p:sp>
      <p:sp>
        <p:nvSpPr>
          <p:cNvPr id="76" name="TextBox 56"/>
          <p:cNvSpPr txBox="1"/>
          <p:nvPr/>
        </p:nvSpPr>
        <p:spPr>
          <a:xfrm>
            <a:off x="406400" y="2362200"/>
            <a:ext cx="3325283" cy="376767"/>
          </a:xfrm>
          <a:prstGeom prst="rect">
            <a:avLst/>
          </a:prstGeom>
          <a:noFill/>
        </p:spPr>
        <p:txBody>
          <a:bodyPr wrap="none" rtlCol="0">
            <a:noAutofit/>
          </a:bodyPr>
          <a:lstStyle/>
          <a:p>
            <a:r>
              <a:rPr lang="en-US" altLang="id-ID" sz="1335" b="1" dirty="0">
                <a:solidFill>
                  <a:schemeClr val="accent4">
                    <a:lumMod val="50000"/>
                  </a:schemeClr>
                </a:solidFill>
                <a:latin typeface="Tahoma" panose="020B0604030504040204" charset="0"/>
                <a:cs typeface="Tahoma" panose="020B0604030504040204" charset="0"/>
              </a:rPr>
              <a:t> 2,1</a:t>
            </a:r>
            <a:r>
              <a:rPr lang="id-ID" sz="1335" b="1" dirty="0">
                <a:solidFill>
                  <a:schemeClr val="accent4">
                    <a:lumMod val="50000"/>
                  </a:schemeClr>
                </a:solidFill>
                <a:latin typeface="Tahoma" panose="020B0604030504040204" charset="0"/>
                <a:cs typeface="Tahoma" panose="020B0604030504040204" charset="0"/>
              </a:rPr>
              <a:t>% </a:t>
            </a:r>
            <a:r>
              <a:rPr lang="en-US" altLang="id-ID" sz="1335" b="1" dirty="0">
                <a:solidFill>
                  <a:schemeClr val="accent4">
                    <a:lumMod val="50000"/>
                  </a:schemeClr>
                </a:solidFill>
                <a:latin typeface="Tahoma" panose="020B0604030504040204" charset="0"/>
                <a:cs typeface="Tahoma" panose="020B0604030504040204" charset="0"/>
              </a:rPr>
              <a:t> Perkebunan Besar Swasta</a:t>
            </a:r>
            <a:endParaRPr lang="id-ID" sz="1335" dirty="0">
              <a:latin typeface="Tahoma" panose="020B0604030504040204" charset="0"/>
              <a:cs typeface="Tahoma" panose="020B0604030504040204" charset="0"/>
            </a:endParaRPr>
          </a:p>
          <a:p>
            <a:r>
              <a:rPr lang="en-US" altLang="id-ID" sz="1335" dirty="0">
                <a:latin typeface="Tahoma" panose="020B0604030504040204" charset="0"/>
                <a:cs typeface="Tahoma" panose="020B0604030504040204" charset="0"/>
              </a:rPr>
              <a:t> </a:t>
            </a:r>
          </a:p>
        </p:txBody>
      </p:sp>
      <p:sp>
        <p:nvSpPr>
          <p:cNvPr id="77" name="Oval 76"/>
          <p:cNvSpPr/>
          <p:nvPr/>
        </p:nvSpPr>
        <p:spPr>
          <a:xfrm>
            <a:off x="254000" y="2819400"/>
            <a:ext cx="134620" cy="147743"/>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35" dirty="0"/>
          </a:p>
        </p:txBody>
      </p:sp>
      <p:sp>
        <p:nvSpPr>
          <p:cNvPr id="78" name="TextBox 56"/>
          <p:cNvSpPr txBox="1"/>
          <p:nvPr/>
        </p:nvSpPr>
        <p:spPr>
          <a:xfrm>
            <a:off x="406400" y="2768600"/>
            <a:ext cx="3325283" cy="376767"/>
          </a:xfrm>
          <a:prstGeom prst="rect">
            <a:avLst/>
          </a:prstGeom>
          <a:noFill/>
        </p:spPr>
        <p:txBody>
          <a:bodyPr wrap="none" rtlCol="0">
            <a:noAutofit/>
          </a:bodyPr>
          <a:lstStyle/>
          <a:p>
            <a:r>
              <a:rPr lang="en-US" altLang="id-ID" sz="1335" b="1" dirty="0">
                <a:solidFill>
                  <a:schemeClr val="accent4">
                    <a:lumMod val="50000"/>
                  </a:schemeClr>
                </a:solidFill>
                <a:latin typeface="Tahoma" panose="020B0604030504040204" charset="0"/>
                <a:cs typeface="Tahoma" panose="020B0604030504040204" charset="0"/>
              </a:rPr>
              <a:t> 2,1</a:t>
            </a:r>
            <a:r>
              <a:rPr lang="id-ID" sz="1335" b="1" dirty="0">
                <a:solidFill>
                  <a:schemeClr val="accent4">
                    <a:lumMod val="50000"/>
                  </a:schemeClr>
                </a:solidFill>
                <a:latin typeface="Tahoma" panose="020B0604030504040204" charset="0"/>
                <a:cs typeface="Tahoma" panose="020B0604030504040204" charset="0"/>
              </a:rPr>
              <a:t>% </a:t>
            </a:r>
            <a:r>
              <a:rPr lang="en-US" altLang="id-ID" sz="1335" b="1" dirty="0">
                <a:solidFill>
                  <a:schemeClr val="accent4">
                    <a:lumMod val="50000"/>
                  </a:schemeClr>
                </a:solidFill>
                <a:latin typeface="Tahoma" panose="020B0604030504040204" charset="0"/>
                <a:cs typeface="Tahoma" panose="020B0604030504040204" charset="0"/>
              </a:rPr>
              <a:t> Perkebunan Besar Negara</a:t>
            </a:r>
            <a:endParaRPr lang="id-ID" sz="1335" dirty="0">
              <a:latin typeface="Tahoma" panose="020B0604030504040204" charset="0"/>
              <a:cs typeface="Tahoma" panose="020B0604030504040204" charset="0"/>
            </a:endParaRPr>
          </a:p>
          <a:p>
            <a:r>
              <a:rPr lang="en-US" altLang="id-ID" sz="1335" dirty="0">
                <a:latin typeface="Tahoma" panose="020B0604030504040204" charset="0"/>
                <a:cs typeface="Tahoma" panose="020B0604030504040204" charset="0"/>
              </a:rPr>
              <a:t> </a:t>
            </a:r>
          </a:p>
        </p:txBody>
      </p:sp>
      <p:sp>
        <p:nvSpPr>
          <p:cNvPr id="79" name="Text Box 78"/>
          <p:cNvSpPr txBox="1"/>
          <p:nvPr/>
        </p:nvSpPr>
        <p:spPr>
          <a:xfrm>
            <a:off x="3533987" y="909532"/>
            <a:ext cx="2263140" cy="768350"/>
          </a:xfrm>
          <a:prstGeom prst="rect">
            <a:avLst/>
          </a:prstGeom>
          <a:noFill/>
          <a:ln w="41275" cmpd="sng">
            <a:solidFill>
              <a:schemeClr val="accent1">
                <a:shade val="50000"/>
              </a:schemeClr>
            </a:solidFill>
            <a:prstDash val="solid"/>
          </a:ln>
        </p:spPr>
        <p:txBody>
          <a:bodyPr wrap="square" rtlCol="0">
            <a:spAutoFit/>
          </a:bodyPr>
          <a:lstStyle/>
          <a:p>
            <a:pPr algn="ctr"/>
            <a:r>
              <a:rPr lang="en-US" sz="1465">
                <a:latin typeface="Tahoma" panose="020B0604030504040204" charset="0"/>
                <a:cs typeface="Tahoma" panose="020B0604030504040204" charset="0"/>
              </a:rPr>
              <a:t>Kopi menyumbang devisa negara sebesar US$ 809 juta</a:t>
            </a:r>
          </a:p>
        </p:txBody>
      </p:sp>
      <p:sp>
        <p:nvSpPr>
          <p:cNvPr id="96" name="TextBox 2"/>
          <p:cNvSpPr txBox="1"/>
          <p:nvPr/>
        </p:nvSpPr>
        <p:spPr>
          <a:xfrm>
            <a:off x="5862743" y="1791547"/>
            <a:ext cx="1682327" cy="546100"/>
          </a:xfrm>
          <a:prstGeom prst="rect">
            <a:avLst/>
          </a:prstGeom>
          <a:noFill/>
        </p:spPr>
        <p:txBody>
          <a:bodyPr wrap="square" rtlCol="0">
            <a:noAutofit/>
          </a:bodyPr>
          <a:lstStyle/>
          <a:p>
            <a:pPr algn="l"/>
            <a:r>
              <a:rPr lang="en-US" sz="1200" dirty="0" err="1">
                <a:latin typeface="Lato" panose="020F0502020204030203" pitchFamily="34" charset="0"/>
                <a:ea typeface="Lato" panose="020F0502020204030203" pitchFamily="34" charset="0"/>
                <a:cs typeface="Lato" panose="020F0502020204030203" pitchFamily="34" charset="0"/>
              </a:rPr>
              <a:t>Dalam 1 dekade terakhir konsumsi</a:t>
            </a:r>
            <a:r>
              <a:rPr lang="en-US" sz="1200" dirty="0">
                <a:latin typeface="Lato" panose="020F0502020204030203" pitchFamily="34" charset="0"/>
                <a:ea typeface="Lato" panose="020F0502020204030203" pitchFamily="34" charset="0"/>
                <a:cs typeface="Lato" panose="020F0502020204030203" pitchFamily="34" charset="0"/>
              </a:rPr>
              <a:t> kopi </a:t>
            </a:r>
            <a:r>
              <a:rPr lang="en-US" sz="1200" dirty="0" err="1">
                <a:latin typeface="Lato" panose="020F0502020204030203" pitchFamily="34" charset="0"/>
                <a:ea typeface="Lato" panose="020F0502020204030203" pitchFamily="34" charset="0"/>
                <a:cs typeface="Lato" panose="020F0502020204030203" pitchFamily="34" charset="0"/>
              </a:rPr>
              <a:t>dalam</a:t>
            </a:r>
            <a:r>
              <a:rPr lang="en-US" sz="1200" dirty="0">
                <a:latin typeface="Lato" panose="020F0502020204030203" pitchFamily="34" charset="0"/>
                <a:ea typeface="Lato" panose="020F0502020204030203" pitchFamily="34" charset="0"/>
                <a:cs typeface="Lato" panose="020F0502020204030203" pitchFamily="34" charset="0"/>
              </a:rPr>
              <a:t> negeri </a:t>
            </a:r>
            <a:r>
              <a:rPr lang="en-US" sz="1200" dirty="0" err="1">
                <a:latin typeface="Lato" panose="020F0502020204030203" pitchFamily="34" charset="0"/>
                <a:ea typeface="Lato" panose="020F0502020204030203" pitchFamily="34" charset="0"/>
                <a:cs typeface="Lato" panose="020F0502020204030203" pitchFamily="34" charset="0"/>
              </a:rPr>
              <a:t>meningkat</a:t>
            </a:r>
            <a:r>
              <a:rPr lang="en-US" sz="1200" dirty="0">
                <a:latin typeface="Lato" panose="020F0502020204030203" pitchFamily="34" charset="0"/>
                <a:ea typeface="Lato" panose="020F0502020204030203" pitchFamily="34" charset="0"/>
                <a:cs typeface="Lato" panose="020F0502020204030203" pitchFamily="34" charset="0"/>
              </a:rPr>
              <a:t> </a:t>
            </a:r>
            <a:r>
              <a:rPr lang="en-US" sz="1200" b="1" dirty="0">
                <a:latin typeface="Lato" panose="020F0502020204030203" pitchFamily="34" charset="0"/>
                <a:ea typeface="Lato" panose="020F0502020204030203" pitchFamily="34" charset="0"/>
                <a:cs typeface="Lato" panose="020F0502020204030203" pitchFamily="34" charset="0"/>
              </a:rPr>
              <a:t>45%</a:t>
            </a:r>
            <a:r>
              <a:rPr lang="en-US" sz="1200" dirty="0">
                <a:latin typeface="Lato" panose="020F0502020204030203" pitchFamily="34" charset="0"/>
                <a:ea typeface="Lato" panose="020F0502020204030203" pitchFamily="34" charset="0"/>
                <a:cs typeface="Lato" panose="020F0502020204030203" pitchFamily="34" charset="0"/>
              </a:rPr>
              <a:t> </a:t>
            </a:r>
            <a:r>
              <a:rPr lang="en-US" sz="1200" dirty="0">
                <a:latin typeface="Arial" panose="020B0604020202020204" pitchFamily="34" charset="0"/>
                <a:ea typeface="Lato" panose="020F0502020204030203" pitchFamily="34" charset="0"/>
                <a:cs typeface="Arial" panose="020B0604020202020204" pitchFamily="34" charset="0"/>
                <a:sym typeface="+mn-ea"/>
              </a:rPr>
              <a:t>(</a:t>
            </a:r>
            <a:r>
              <a:rPr lang="en-US" sz="1200" dirty="0" err="1">
                <a:latin typeface="Arial" panose="020B0604020202020204" pitchFamily="34" charset="0"/>
                <a:ea typeface="Lato" panose="020F0502020204030203" pitchFamily="34" charset="0"/>
                <a:cs typeface="Arial" panose="020B0604020202020204" pitchFamily="34" charset="0"/>
                <a:sym typeface="+mn-ea"/>
              </a:rPr>
              <a:t>ICO</a:t>
            </a:r>
            <a:r>
              <a:rPr lang="en-US" sz="1200" dirty="0">
                <a:latin typeface="Arial" panose="020B0604020202020204" pitchFamily="34" charset="0"/>
                <a:ea typeface="Lato" panose="020F0502020204030203" pitchFamily="34" charset="0"/>
                <a:cs typeface="Arial" panose="020B0604020202020204" pitchFamily="34" charset="0"/>
                <a:sym typeface="+mn-ea"/>
              </a:rPr>
              <a:t>, 2022).</a:t>
            </a:r>
            <a:endParaRPr lang="en-US" sz="1200" dirty="0">
              <a:latin typeface="Arial" panose="020B0604020202020204" pitchFamily="34" charset="0"/>
              <a:ea typeface="Lato" panose="020F0502020204030203" pitchFamily="34" charset="0"/>
              <a:cs typeface="Arial" panose="020B0604020202020204" pitchFamily="34" charset="0"/>
            </a:endParaRPr>
          </a:p>
          <a:p>
            <a:pPr algn="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97" name="TextBox 27"/>
          <p:cNvSpPr txBox="1"/>
          <p:nvPr/>
        </p:nvSpPr>
        <p:spPr>
          <a:xfrm>
            <a:off x="5853853" y="2755477"/>
            <a:ext cx="1430020" cy="266065"/>
          </a:xfrm>
          <a:prstGeom prst="rect">
            <a:avLst/>
          </a:prstGeom>
          <a:noFill/>
        </p:spPr>
        <p:txBody>
          <a:bodyPr wrap="square" rtlCol="0">
            <a:spAutoFit/>
          </a:bodyPr>
          <a:lstStyle/>
          <a:p>
            <a:pPr algn="ctr"/>
            <a:r>
              <a:rPr lang="en-US" sz="1135" b="1" dirty="0" err="1">
                <a:latin typeface="Lato" panose="020F0502020204030203" pitchFamily="34" charset="0"/>
                <a:ea typeface="Lato" panose="020F0502020204030203" pitchFamily="34" charset="0"/>
                <a:cs typeface="Lato" panose="020F0502020204030203" pitchFamily="34" charset="0"/>
              </a:rPr>
              <a:t>Peluang</a:t>
            </a:r>
            <a:r>
              <a:rPr lang="en-US" sz="1135" b="1" dirty="0">
                <a:latin typeface="Lato" panose="020F0502020204030203" pitchFamily="34" charset="0"/>
                <a:ea typeface="Lato" panose="020F0502020204030203" pitchFamily="34" charset="0"/>
                <a:cs typeface="Lato" panose="020F0502020204030203" pitchFamily="34" charset="0"/>
              </a:rPr>
              <a:t> </a:t>
            </a:r>
            <a:r>
              <a:rPr lang="en-US" sz="1135" b="1" dirty="0" err="1">
                <a:latin typeface="Lato" panose="020F0502020204030203" pitchFamily="34" charset="0"/>
                <a:ea typeface="Lato" panose="020F0502020204030203" pitchFamily="34" charset="0"/>
                <a:cs typeface="Lato" panose="020F0502020204030203" pitchFamily="34" charset="0"/>
              </a:rPr>
              <a:t>Ekspor</a:t>
            </a:r>
            <a:endParaRPr lang="en-US" sz="1135" b="1" dirty="0">
              <a:latin typeface="Lato" panose="020F0502020204030203" pitchFamily="34" charset="0"/>
              <a:ea typeface="Lato" panose="020F0502020204030203" pitchFamily="34" charset="0"/>
              <a:cs typeface="Lato" panose="020F0502020204030203" pitchFamily="34" charset="0"/>
            </a:endParaRPr>
          </a:p>
        </p:txBody>
      </p:sp>
      <p:sp>
        <p:nvSpPr>
          <p:cNvPr id="98" name="TextBox 28"/>
          <p:cNvSpPr txBox="1"/>
          <p:nvPr/>
        </p:nvSpPr>
        <p:spPr>
          <a:xfrm>
            <a:off x="5853853" y="2943437"/>
            <a:ext cx="1818217" cy="441325"/>
          </a:xfrm>
          <a:prstGeom prst="rect">
            <a:avLst/>
          </a:prstGeom>
          <a:noFill/>
        </p:spPr>
        <p:txBody>
          <a:bodyPr wrap="square" rtlCol="0">
            <a:spAutoFit/>
          </a:bodyPr>
          <a:lstStyle/>
          <a:p>
            <a:pPr algn="ctr"/>
            <a:r>
              <a:rPr lang="en-US" sz="1135" dirty="0">
                <a:latin typeface="Lato" panose="020F0502020204030203" pitchFamily="34" charset="0"/>
                <a:ea typeface="Lato" panose="020F0502020204030203" pitchFamily="34" charset="0"/>
                <a:cs typeface="Lato" panose="020F0502020204030203" pitchFamily="34" charset="0"/>
              </a:rPr>
              <a:t>Total </a:t>
            </a:r>
            <a:r>
              <a:rPr lang="en-US" sz="1135" dirty="0" err="1">
                <a:latin typeface="Lato" panose="020F0502020204030203" pitchFamily="34" charset="0"/>
                <a:ea typeface="Lato" panose="020F0502020204030203" pitchFamily="34" charset="0"/>
                <a:cs typeface="Lato" panose="020F0502020204030203" pitchFamily="34" charset="0"/>
              </a:rPr>
              <a:t>Konsumsi</a:t>
            </a:r>
            <a:r>
              <a:rPr lang="en-US" sz="1135" dirty="0">
                <a:latin typeface="Lato" panose="020F0502020204030203" pitchFamily="34" charset="0"/>
                <a:ea typeface="Lato" panose="020F0502020204030203" pitchFamily="34" charset="0"/>
                <a:cs typeface="Lato" panose="020F0502020204030203" pitchFamily="34" charset="0"/>
              </a:rPr>
              <a:t> Kopi Dunia</a:t>
            </a:r>
          </a:p>
          <a:p>
            <a:pPr algn="ctr"/>
            <a:r>
              <a:rPr lang="en-US" sz="1135" b="1" dirty="0">
                <a:latin typeface="Lato" panose="020F0502020204030203" pitchFamily="34" charset="0"/>
                <a:ea typeface="Lato" panose="020F0502020204030203" pitchFamily="34" charset="0"/>
                <a:cs typeface="Lato" panose="020F0502020204030203" pitchFamily="34" charset="0"/>
              </a:rPr>
              <a:t>9.852.120 Ton</a:t>
            </a:r>
          </a:p>
        </p:txBody>
      </p:sp>
      <p:sp>
        <p:nvSpPr>
          <p:cNvPr id="102" name="Rectangle: Rounded Corners 85"/>
          <p:cNvSpPr/>
          <p:nvPr/>
        </p:nvSpPr>
        <p:spPr>
          <a:xfrm>
            <a:off x="3688292" y="1793663"/>
            <a:ext cx="1787737" cy="1539663"/>
          </a:xfrm>
          <a:prstGeom prst="roundRect">
            <a:avLst>
              <a:gd name="adj" fmla="val 6123"/>
            </a:avLst>
          </a:prstGeom>
          <a:noFill/>
          <a:ln w="19050">
            <a:solidFill>
              <a:srgbClr val="2B37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103" name="TextBox 22"/>
          <p:cNvSpPr txBox="1"/>
          <p:nvPr/>
        </p:nvSpPr>
        <p:spPr>
          <a:xfrm>
            <a:off x="4163695" y="1869863"/>
            <a:ext cx="773853" cy="420370"/>
          </a:xfrm>
          <a:prstGeom prst="rect">
            <a:avLst/>
          </a:prstGeom>
          <a:noFill/>
          <a:ln w="12700" cmpd="sng">
            <a:solidFill>
              <a:schemeClr val="accent1">
                <a:shade val="50000"/>
              </a:schemeClr>
            </a:solidFill>
            <a:prstDash val="sysDot"/>
          </a:ln>
        </p:spPr>
        <p:txBody>
          <a:bodyPr wrap="square" rtlCol="0">
            <a:spAutoFit/>
          </a:bodyPr>
          <a:lstStyle/>
          <a:p>
            <a:pPr algn="ctr"/>
            <a:r>
              <a:rPr lang="en-US" sz="2135" b="1" dirty="0">
                <a:latin typeface="Lato" panose="020F0502020204030203" pitchFamily="34" charset="0"/>
                <a:ea typeface="Lato" panose="020F0502020204030203" pitchFamily="34" charset="0"/>
                <a:cs typeface="Lato" panose="020F0502020204030203" pitchFamily="34" charset="0"/>
              </a:rPr>
              <a:t>41%</a:t>
            </a:r>
          </a:p>
        </p:txBody>
      </p:sp>
      <p:sp>
        <p:nvSpPr>
          <p:cNvPr id="104" name="TextBox 24"/>
          <p:cNvSpPr txBox="1"/>
          <p:nvPr/>
        </p:nvSpPr>
        <p:spPr>
          <a:xfrm>
            <a:off x="4196292" y="2654723"/>
            <a:ext cx="773853" cy="420370"/>
          </a:xfrm>
          <a:prstGeom prst="rect">
            <a:avLst/>
          </a:prstGeom>
          <a:noFill/>
        </p:spPr>
        <p:txBody>
          <a:bodyPr wrap="square" rtlCol="0">
            <a:spAutoFit/>
          </a:bodyPr>
          <a:lstStyle/>
          <a:p>
            <a:pPr algn="ctr"/>
            <a:r>
              <a:rPr lang="en-US" sz="2135" b="1" dirty="0">
                <a:latin typeface="Lato" panose="020F0502020204030203" pitchFamily="34" charset="0"/>
                <a:ea typeface="Lato" panose="020F0502020204030203" pitchFamily="34" charset="0"/>
                <a:cs typeface="Lato" panose="020F0502020204030203" pitchFamily="34" charset="0"/>
              </a:rPr>
              <a:t>59%</a:t>
            </a:r>
          </a:p>
        </p:txBody>
      </p:sp>
      <p:sp>
        <p:nvSpPr>
          <p:cNvPr id="105" name="TextBox 25"/>
          <p:cNvSpPr txBox="1"/>
          <p:nvPr/>
        </p:nvSpPr>
        <p:spPr>
          <a:xfrm>
            <a:off x="3615902" y="3017520"/>
            <a:ext cx="1924050" cy="275590"/>
          </a:xfrm>
          <a:prstGeom prst="rect">
            <a:avLst/>
          </a:prstGeom>
          <a:noFill/>
        </p:spPr>
        <p:txBody>
          <a:bodyPr wrap="square" rtlCol="0">
            <a:spAutoFit/>
          </a:bodyPr>
          <a:lstStyle/>
          <a:p>
            <a:pPr algn="ctr"/>
            <a:r>
              <a:rPr lang="en-US" sz="1200" dirty="0" err="1">
                <a:latin typeface="Lato" panose="020F0502020204030203" pitchFamily="34" charset="0"/>
                <a:ea typeface="Lato" panose="020F0502020204030203" pitchFamily="34" charset="0"/>
                <a:cs typeface="Lato" panose="020F0502020204030203" pitchFamily="34" charset="0"/>
              </a:rPr>
              <a:t>Konsumsi</a:t>
            </a:r>
            <a:r>
              <a:rPr lang="en-US" sz="1200" dirty="0">
                <a:latin typeface="Lato" panose="020F0502020204030203" pitchFamily="34" charset="0"/>
                <a:ea typeface="Lato" panose="020F0502020204030203" pitchFamily="34" charset="0"/>
                <a:cs typeface="Lato" panose="020F0502020204030203" pitchFamily="34" charset="0"/>
              </a:rPr>
              <a:t> </a:t>
            </a:r>
            <a:r>
              <a:rPr lang="en-US" sz="1200" dirty="0" err="1">
                <a:latin typeface="Lato" panose="020F0502020204030203" pitchFamily="34" charset="0"/>
                <a:ea typeface="Lato" panose="020F0502020204030203" pitchFamily="34" charset="0"/>
                <a:cs typeface="Lato" panose="020F0502020204030203" pitchFamily="34" charset="0"/>
              </a:rPr>
              <a:t>Ekspor</a:t>
            </a: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106" name="TextBox 29"/>
          <p:cNvSpPr txBox="1"/>
          <p:nvPr/>
        </p:nvSpPr>
        <p:spPr>
          <a:xfrm>
            <a:off x="6800850" y="2574290"/>
            <a:ext cx="1632797" cy="266065"/>
          </a:xfrm>
          <a:prstGeom prst="rect">
            <a:avLst/>
          </a:prstGeom>
          <a:noFill/>
        </p:spPr>
        <p:txBody>
          <a:bodyPr wrap="square" rtlCol="0">
            <a:spAutoFit/>
          </a:bodyPr>
          <a:lstStyle/>
          <a:p>
            <a:pPr algn="ctr"/>
            <a:endParaRPr lang="en-US" sz="1135" dirty="0"/>
          </a:p>
        </p:txBody>
      </p:sp>
      <p:grpSp>
        <p:nvGrpSpPr>
          <p:cNvPr id="107" name="Group 106"/>
          <p:cNvGrpSpPr/>
          <p:nvPr/>
        </p:nvGrpSpPr>
        <p:grpSpPr>
          <a:xfrm>
            <a:off x="3437467" y="2336377"/>
            <a:ext cx="173990" cy="198120"/>
            <a:chOff x="6096000" y="1343185"/>
            <a:chExt cx="564532" cy="691679"/>
          </a:xfrm>
        </p:grpSpPr>
        <p:sp>
          <p:nvSpPr>
            <p:cNvPr id="108" name="Arrow: Chevron 80"/>
            <p:cNvSpPr/>
            <p:nvPr/>
          </p:nvSpPr>
          <p:spPr>
            <a:xfrm>
              <a:off x="6096000" y="1429407"/>
              <a:ext cx="273269" cy="523220"/>
            </a:xfrm>
            <a:prstGeom prst="chevron">
              <a:avLst/>
            </a:prstGeom>
            <a:solidFill>
              <a:srgbClr val="2B37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solidFill>
                  <a:schemeClr val="tx1"/>
                </a:solidFill>
              </a:endParaRPr>
            </a:p>
          </p:txBody>
        </p:sp>
        <p:sp>
          <p:nvSpPr>
            <p:cNvPr id="109" name="Arrow: Chevron 81"/>
            <p:cNvSpPr/>
            <p:nvPr/>
          </p:nvSpPr>
          <p:spPr>
            <a:xfrm>
              <a:off x="6274272" y="1343185"/>
              <a:ext cx="386260" cy="691679"/>
            </a:xfrm>
            <a:prstGeom prst="chevron">
              <a:avLst/>
            </a:prstGeom>
            <a:solidFill>
              <a:srgbClr val="F200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a:solidFill>
                  <a:schemeClr val="tx1"/>
                </a:solidFill>
              </a:endParaRPr>
            </a:p>
          </p:txBody>
        </p:sp>
      </p:grpSp>
      <p:sp>
        <p:nvSpPr>
          <p:cNvPr id="110" name="TextBox 29"/>
          <p:cNvSpPr txBox="1"/>
          <p:nvPr/>
        </p:nvSpPr>
        <p:spPr>
          <a:xfrm>
            <a:off x="3706072" y="2322830"/>
            <a:ext cx="1632797" cy="275590"/>
          </a:xfrm>
          <a:prstGeom prst="rect">
            <a:avLst/>
          </a:prstGeom>
          <a:noFill/>
        </p:spPr>
        <p:txBody>
          <a:bodyPr wrap="square" rtlCol="0">
            <a:spAutoFit/>
          </a:bodyPr>
          <a:lstStyle/>
          <a:p>
            <a:pPr algn="ctr"/>
            <a:r>
              <a:rPr lang="en-US" sz="1200" dirty="0">
                <a:latin typeface="Tahoma" panose="020B0604030504040204" charset="0"/>
                <a:cs typeface="Tahoma" panose="020B0604030504040204" charset="0"/>
              </a:rPr>
              <a:t>Konsumsi Domestik</a:t>
            </a:r>
          </a:p>
        </p:txBody>
      </p:sp>
      <p:grpSp>
        <p:nvGrpSpPr>
          <p:cNvPr id="119" name="Group 118"/>
          <p:cNvGrpSpPr/>
          <p:nvPr/>
        </p:nvGrpSpPr>
        <p:grpSpPr>
          <a:xfrm>
            <a:off x="5622713" y="2840355"/>
            <a:ext cx="173990" cy="198120"/>
            <a:chOff x="6096000" y="1343185"/>
            <a:chExt cx="564532" cy="691679"/>
          </a:xfrm>
        </p:grpSpPr>
        <p:sp>
          <p:nvSpPr>
            <p:cNvPr id="120" name="Arrow: Chevron 80"/>
            <p:cNvSpPr/>
            <p:nvPr/>
          </p:nvSpPr>
          <p:spPr>
            <a:xfrm>
              <a:off x="6096000" y="1429407"/>
              <a:ext cx="273269" cy="523220"/>
            </a:xfrm>
            <a:prstGeom prst="chevron">
              <a:avLst/>
            </a:prstGeom>
            <a:solidFill>
              <a:srgbClr val="2B37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solidFill>
                  <a:schemeClr val="tx1"/>
                </a:solidFill>
              </a:endParaRPr>
            </a:p>
          </p:txBody>
        </p:sp>
        <p:sp>
          <p:nvSpPr>
            <p:cNvPr id="121" name="Arrow: Chevron 81"/>
            <p:cNvSpPr/>
            <p:nvPr/>
          </p:nvSpPr>
          <p:spPr>
            <a:xfrm>
              <a:off x="6274272" y="1343185"/>
              <a:ext cx="386260" cy="691679"/>
            </a:xfrm>
            <a:prstGeom prst="chevron">
              <a:avLst/>
            </a:prstGeom>
            <a:solidFill>
              <a:srgbClr val="F200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a:solidFill>
                  <a:schemeClr val="tx1"/>
                </a:solidFill>
              </a:endParaRPr>
            </a:p>
          </p:txBody>
        </p:sp>
      </p:grpSp>
      <p:grpSp>
        <p:nvGrpSpPr>
          <p:cNvPr id="122" name="Group 121"/>
          <p:cNvGrpSpPr/>
          <p:nvPr/>
        </p:nvGrpSpPr>
        <p:grpSpPr>
          <a:xfrm>
            <a:off x="5553287" y="1976755"/>
            <a:ext cx="173990" cy="198120"/>
            <a:chOff x="6096000" y="1343185"/>
            <a:chExt cx="564532" cy="691679"/>
          </a:xfrm>
        </p:grpSpPr>
        <p:sp>
          <p:nvSpPr>
            <p:cNvPr id="123" name="Arrow: Chevron 80"/>
            <p:cNvSpPr/>
            <p:nvPr/>
          </p:nvSpPr>
          <p:spPr>
            <a:xfrm>
              <a:off x="6096000" y="1429407"/>
              <a:ext cx="273269" cy="523220"/>
            </a:xfrm>
            <a:prstGeom prst="chevron">
              <a:avLst/>
            </a:prstGeom>
            <a:solidFill>
              <a:srgbClr val="2B37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dirty="0">
                <a:solidFill>
                  <a:schemeClr val="tx1"/>
                </a:solidFill>
              </a:endParaRPr>
            </a:p>
          </p:txBody>
        </p:sp>
        <p:sp>
          <p:nvSpPr>
            <p:cNvPr id="124" name="Arrow: Chevron 81"/>
            <p:cNvSpPr/>
            <p:nvPr/>
          </p:nvSpPr>
          <p:spPr>
            <a:xfrm>
              <a:off x="6274272" y="1343185"/>
              <a:ext cx="386260" cy="691679"/>
            </a:xfrm>
            <a:prstGeom prst="chevron">
              <a:avLst/>
            </a:prstGeom>
            <a:solidFill>
              <a:srgbClr val="F200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200">
                <a:solidFill>
                  <a:schemeClr val="tx1"/>
                </a:solidFill>
              </a:endParaRPr>
            </a:p>
          </p:txBody>
        </p:sp>
      </p:grpSp>
      <p:sp>
        <p:nvSpPr>
          <p:cNvPr id="5" name="Text Box 4"/>
          <p:cNvSpPr txBox="1"/>
          <p:nvPr/>
        </p:nvSpPr>
        <p:spPr>
          <a:xfrm>
            <a:off x="6811857" y="3928957"/>
            <a:ext cx="5192607" cy="502497"/>
          </a:xfrm>
          <a:prstGeom prst="rect">
            <a:avLst/>
          </a:prstGeom>
          <a:noFill/>
        </p:spPr>
        <p:txBody>
          <a:bodyPr wrap="square" rtlCol="0">
            <a:noAutofit/>
          </a:bodyPr>
          <a:lstStyle/>
          <a:p>
            <a:pPr algn="ctr"/>
            <a:r>
              <a:rPr lang="en-US" sz="1535">
                <a:latin typeface="Tahoma" panose="020B0604030504040204" charset="0"/>
                <a:cs typeface="Tahoma" panose="020B0604030504040204" charset="0"/>
              </a:rPr>
              <a:t>Indonesia terus </a:t>
            </a:r>
            <a:r>
              <a:rPr lang="en-US" sz="1535" b="1">
                <a:latin typeface="Tahoma" panose="020B0604030504040204" charset="0"/>
                <a:cs typeface="Tahoma" panose="020B0604030504040204" charset="0"/>
              </a:rPr>
              <a:t>mendorong peningkatan produktivitas </a:t>
            </a:r>
            <a:r>
              <a:rPr lang="en-US" sz="1535">
                <a:latin typeface="Tahoma" panose="020B0604030504040204" charset="0"/>
                <a:cs typeface="Tahoma" panose="020B0604030504040204" charset="0"/>
              </a:rPr>
              <a:t>kopi untuk memenuhi kenaikan permintaan di masa depan</a:t>
            </a:r>
          </a:p>
        </p:txBody>
      </p:sp>
      <p:pic>
        <p:nvPicPr>
          <p:cNvPr id="7" name="Content Placeholder 6"/>
          <p:cNvPicPr>
            <a:picLocks noGrp="1" noChangeAspect="1"/>
          </p:cNvPicPr>
          <p:nvPr>
            <p:ph sz="half" idx="1"/>
          </p:nvPr>
        </p:nvPicPr>
        <p:blipFill>
          <a:blip r:embed="rId2"/>
          <a:stretch>
            <a:fillRect/>
          </a:stretch>
        </p:blipFill>
        <p:spPr>
          <a:xfrm>
            <a:off x="203200" y="3936577"/>
            <a:ext cx="6120553" cy="2733887"/>
          </a:xfrm>
          <a:prstGeom prst="rect">
            <a:avLst/>
          </a:prstGeom>
        </p:spPr>
      </p:pic>
      <p:graphicFrame>
        <p:nvGraphicFramePr>
          <p:cNvPr id="8" name="Content Placeholder 7"/>
          <p:cNvGraphicFramePr>
            <a:graphicFrameLocks noGrp="1"/>
          </p:cNvGraphicFramePr>
          <p:nvPr>
            <p:ph sz="half" idx="2"/>
          </p:nvPr>
        </p:nvGraphicFramePr>
        <p:xfrm>
          <a:off x="6705600" y="4495800"/>
          <a:ext cx="5159587" cy="2029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p:cNvGraphicFramePr/>
          <p:nvPr/>
        </p:nvGraphicFramePr>
        <p:xfrm>
          <a:off x="7770495" y="1168993"/>
          <a:ext cx="3845560" cy="269748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70"/>
          <p:cNvSpPr txBox="1"/>
          <p:nvPr/>
        </p:nvSpPr>
        <p:spPr>
          <a:xfrm>
            <a:off x="8707755" y="480654"/>
            <a:ext cx="1971041" cy="583565"/>
          </a:xfrm>
          <a:prstGeom prst="rect">
            <a:avLst/>
          </a:prstGeom>
          <a:noFill/>
        </p:spPr>
        <p:txBody>
          <a:bodyPr wrap="square" rtlCol="0">
            <a:spAutoFit/>
          </a:bodyPr>
          <a:lstStyle/>
          <a:p>
            <a:pPr algn="ctr"/>
            <a:r>
              <a:rPr lang="en-US" sz="1600" b="1" dirty="0" err="1">
                <a:latin typeface="Calibri" panose="020F0502020204030204" charset="0"/>
                <a:ea typeface="Lato" panose="020F0502020204030203" pitchFamily="34" charset="0"/>
                <a:cs typeface="Calibri" panose="020F0502020204030204" charset="0"/>
              </a:rPr>
              <a:t>Meningkat</a:t>
            </a:r>
            <a:r>
              <a:rPr lang="en-US" sz="1600" b="1" dirty="0">
                <a:latin typeface="Calibri" panose="020F0502020204030204" charset="0"/>
                <a:ea typeface="Lato" panose="020F0502020204030203" pitchFamily="34" charset="0"/>
                <a:cs typeface="Calibri" panose="020F0502020204030204" charset="0"/>
              </a:rPr>
              <a:t> 45%</a:t>
            </a:r>
          </a:p>
          <a:p>
            <a:pPr algn="ctr"/>
            <a:r>
              <a:rPr lang="en-US" sz="1600" dirty="0">
                <a:latin typeface="Calibri" panose="020F0502020204030204" charset="0"/>
                <a:ea typeface="Lato" panose="020F0502020204030203" pitchFamily="34" charset="0"/>
                <a:cs typeface="Calibri" panose="020F0502020204030204" charset="0"/>
              </a:rPr>
              <a:t>(CAGR 4% per </a:t>
            </a:r>
            <a:r>
              <a:rPr lang="en-US" sz="1600" dirty="0" err="1">
                <a:latin typeface="Calibri" panose="020F0502020204030204" charset="0"/>
                <a:ea typeface="Lato" panose="020F0502020204030203" pitchFamily="34" charset="0"/>
                <a:cs typeface="Calibri" panose="020F0502020204030204" charset="0"/>
              </a:rPr>
              <a:t>tahun</a:t>
            </a:r>
            <a:r>
              <a:rPr lang="en-US" sz="1600" dirty="0">
                <a:latin typeface="Calibri" panose="020F0502020204030204" charset="0"/>
                <a:ea typeface="Lato" panose="020F0502020204030203" pitchFamily="34" charset="0"/>
                <a:cs typeface="Calibri" panose="020F050202020403020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Ekspor dan Impor Kopi</a:t>
            </a:r>
          </a:p>
        </p:txBody>
      </p:sp>
      <p:pic>
        <p:nvPicPr>
          <p:cNvPr id="7" name="Content Placeholder 6"/>
          <p:cNvPicPr>
            <a:picLocks noChangeAspect="1"/>
          </p:cNvPicPr>
          <p:nvPr>
            <p:custDataLst>
              <p:tags r:id="rId1"/>
            </p:custDataLst>
          </p:nvPr>
        </p:nvPicPr>
        <p:blipFill>
          <a:blip r:embed="rId5"/>
          <a:stretch>
            <a:fillRect/>
          </a:stretch>
        </p:blipFill>
        <p:spPr>
          <a:xfrm>
            <a:off x="242147" y="1040977"/>
            <a:ext cx="4735830" cy="5468620"/>
          </a:xfrm>
          <a:prstGeom prst="rect">
            <a:avLst/>
          </a:prstGeom>
        </p:spPr>
      </p:pic>
      <p:pic>
        <p:nvPicPr>
          <p:cNvPr id="8" name="Content Placeholder 7"/>
          <p:cNvPicPr>
            <a:picLocks noChangeAspect="1"/>
          </p:cNvPicPr>
          <p:nvPr>
            <p:custDataLst>
              <p:tags r:id="rId2"/>
            </p:custDataLst>
          </p:nvPr>
        </p:nvPicPr>
        <p:blipFill>
          <a:blip r:embed="rId6"/>
          <a:stretch>
            <a:fillRect/>
          </a:stretch>
        </p:blipFill>
        <p:spPr>
          <a:xfrm>
            <a:off x="5049520" y="1092200"/>
            <a:ext cx="4611793" cy="5411470"/>
          </a:xfrm>
          <a:prstGeom prst="rect">
            <a:avLst/>
          </a:prstGeom>
        </p:spPr>
      </p:pic>
      <p:sp>
        <p:nvSpPr>
          <p:cNvPr id="9" name="Oval 8"/>
          <p:cNvSpPr/>
          <p:nvPr/>
        </p:nvSpPr>
        <p:spPr>
          <a:xfrm rot="16200000">
            <a:off x="3342217" y="1791547"/>
            <a:ext cx="817880" cy="739563"/>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1200"/>
          </a:p>
        </p:txBody>
      </p:sp>
      <p:sp>
        <p:nvSpPr>
          <p:cNvPr id="10" name="Oval 9"/>
          <p:cNvSpPr/>
          <p:nvPr>
            <p:custDataLst>
              <p:tags r:id="rId3"/>
            </p:custDataLst>
          </p:nvPr>
        </p:nvSpPr>
        <p:spPr>
          <a:xfrm rot="16200000">
            <a:off x="8047990" y="1730587"/>
            <a:ext cx="837777" cy="779780"/>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1200"/>
          </a:p>
        </p:txBody>
      </p:sp>
      <p:sp>
        <p:nvSpPr>
          <p:cNvPr id="3" name="Text Box 2"/>
          <p:cNvSpPr txBox="1"/>
          <p:nvPr/>
        </p:nvSpPr>
        <p:spPr>
          <a:xfrm>
            <a:off x="323850" y="381000"/>
            <a:ext cx="5943600" cy="368300"/>
          </a:xfrm>
          <a:prstGeom prst="rect">
            <a:avLst/>
          </a:prstGeom>
          <a:solidFill>
            <a:schemeClr val="bg1"/>
          </a:solidFill>
        </p:spPr>
        <p:txBody>
          <a:bodyPr wrap="square" rtlCol="0">
            <a:spAutoFit/>
          </a:bodyPr>
          <a:lstStyle/>
          <a:p>
            <a:endParaRPr lang="en-US"/>
          </a:p>
        </p:txBody>
      </p:sp>
      <p:sp>
        <p:nvSpPr>
          <p:cNvPr id="74" name="TextBox 67"/>
          <p:cNvSpPr txBox="1"/>
          <p:nvPr/>
        </p:nvSpPr>
        <p:spPr>
          <a:xfrm>
            <a:off x="323850" y="144145"/>
            <a:ext cx="11174730" cy="605155"/>
          </a:xfrm>
          <a:prstGeom prst="rect">
            <a:avLst/>
          </a:prstGeom>
          <a:noFill/>
        </p:spPr>
        <p:txBody>
          <a:bodyPr wrap="square" rtlCol="0">
            <a:noAutofit/>
          </a:bodyPr>
          <a:lstStyle/>
          <a:p>
            <a:pPr algn="ctr"/>
            <a:r>
              <a:rPr lang="en-US" altLang="id-ID" sz="3000" b="1" dirty="0">
                <a:latin typeface="Lato" panose="020F0502020204030203" pitchFamily="34" charset="0"/>
                <a:ea typeface="Lato" panose="020F0502020204030203" pitchFamily="34" charset="0"/>
                <a:cs typeface="Lato" panose="020F0502020204030203" pitchFamily="34" charset="0"/>
              </a:rPr>
              <a:t>  Ekspor - Impor Kopi Indonesia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799465"/>
            <a:ext cx="11103610" cy="666115"/>
          </a:xfrm>
        </p:spPr>
        <p:txBody>
          <a:bodyPr/>
          <a:lstStyle/>
          <a:p>
            <a:r>
              <a:rPr lang="en-US" sz="3500">
                <a:latin typeface="Tahoma" panose="020B0604030504040204" charset="0"/>
                <a:cs typeface="Tahoma" panose="020B0604030504040204" charset="0"/>
              </a:rPr>
              <a:t>Gambaran umum petani kopi Indonesia</a:t>
            </a:r>
          </a:p>
        </p:txBody>
      </p:sp>
      <p:sp>
        <p:nvSpPr>
          <p:cNvPr id="4" name="Title 1"/>
          <p:cNvSpPr>
            <a:spLocks noGrp="1"/>
          </p:cNvSpPr>
          <p:nvPr/>
        </p:nvSpPr>
        <p:spPr>
          <a:xfrm>
            <a:off x="645160" y="1592580"/>
            <a:ext cx="10977245" cy="4122420"/>
          </a:xfrm>
          <a:prstGeom prst="rect">
            <a:avLst/>
          </a:prstGeom>
        </p:spPr>
        <p:txBody>
          <a:bodyPr vert="horz" lIns="91440" tIns="45720" rIns="91440" bIns="45720" rtlCol="0" anchor="t">
            <a:normAutofit fontScale="87500" lnSpcReduction="20000"/>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r>
              <a:rPr lang="en-US" sz="2000" b="0">
                <a:latin typeface="Tahoma" panose="020B0604030504040204" charset="0"/>
                <a:cs typeface="Tahoma" panose="020B0604030504040204" charset="0"/>
              </a:rPr>
              <a:t>Karakteristik petani kopi Indonesia:</a:t>
            </a:r>
          </a:p>
          <a:p>
            <a:pPr>
              <a:lnSpc>
                <a:spcPct val="150000"/>
              </a:lnSpc>
            </a:pPr>
            <a:r>
              <a:rPr lang="en-US" sz="2000" b="0">
                <a:latin typeface="Tahoma" panose="020B0604030504040204" charset="0"/>
                <a:cs typeface="Tahoma" panose="020B0604030504040204" charset="0"/>
              </a:rPr>
              <a:t>1. Mengelola kebun kopi skala kecila 1-2 ha/KK</a:t>
            </a:r>
          </a:p>
          <a:p>
            <a:pPr>
              <a:lnSpc>
                <a:spcPct val="150000"/>
              </a:lnSpc>
            </a:pPr>
            <a:r>
              <a:rPr lang="en-US" sz="2000" b="0">
                <a:latin typeface="Tahoma" panose="020B0604030504040204" charset="0"/>
                <a:cs typeface="Tahoma" panose="020B0604030504040204" charset="0"/>
              </a:rPr>
              <a:t>2. Mengaplikasikan sistem budidaya tradisional/non intensif, dapat dilihat dari penggunaan pupuk, pestisida, dan tenaga kerja yang minimal.</a:t>
            </a:r>
          </a:p>
          <a:p>
            <a:pPr>
              <a:lnSpc>
                <a:spcPct val="150000"/>
              </a:lnSpc>
            </a:pPr>
            <a:r>
              <a:rPr lang="en-US" sz="2000" b="0">
                <a:latin typeface="Tahoma" panose="020B0604030504040204" charset="0"/>
                <a:cs typeface="Tahoma" panose="020B0604030504040204" charset="0"/>
              </a:rPr>
              <a:t>3. Produktivitas rendah, sekitar 30% dari potensi produksi</a:t>
            </a:r>
          </a:p>
          <a:p>
            <a:pPr>
              <a:lnSpc>
                <a:spcPct val="150000"/>
              </a:lnSpc>
            </a:pPr>
            <a:r>
              <a:rPr lang="en-US" sz="2000" b="0">
                <a:latin typeface="Tahoma" panose="020B0604030504040204" charset="0"/>
                <a:cs typeface="Tahoma" panose="020B0604030504040204" charset="0"/>
              </a:rPr>
              <a:t>4. Fungsi kelembagaan petani masih lemah. </a:t>
            </a:r>
          </a:p>
          <a:p>
            <a:pPr>
              <a:lnSpc>
                <a:spcPct val="150000"/>
              </a:lnSpc>
            </a:pPr>
            <a:r>
              <a:rPr lang="en-US" sz="2000" b="0">
                <a:latin typeface="Tahoma" panose="020B0604030504040204" charset="0"/>
                <a:cs typeface="Tahoma" panose="020B0604030504040204" charset="0"/>
              </a:rPr>
              <a:t>5. Kopi di Indonesia selain diusahakan di lahan kering juga tidak sedikit yang diusahakan di lahan hutan yang dikelola Perhutani maupun Kementerian Kehutanan dan Lingkungan Hidup (KLHK), sehingga selain tergabung dalam kelompok tani, petani kopi di daerah hutan juga tergabung dalam kelompok tani hutan (KTH).</a:t>
            </a:r>
          </a:p>
          <a:p>
            <a:pPr>
              <a:lnSpc>
                <a:spcPct val="150000"/>
              </a:lnSpc>
            </a:pPr>
            <a:r>
              <a:rPr lang="en-US" sz="2000" b="0">
                <a:latin typeface="Tahoma" panose="020B0604030504040204" charset="0"/>
                <a:cs typeface="Tahoma" panose="020B0604030504040204" charset="0"/>
              </a:rPr>
              <a:t>6. Petani yang mengusahakan di lahan hutan tidak bisa memperoleh pupuk bersubsidi.</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1768</Words>
  <Application>Microsoft Macintosh PowerPoint</Application>
  <PresentationFormat>Widescreen</PresentationFormat>
  <Paragraphs>170</Paragraphs>
  <Slides>26</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Arial</vt:lpstr>
      <vt:lpstr>Bahnschrift Condensed</vt:lpstr>
      <vt:lpstr>Bierstadt</vt:lpstr>
      <vt:lpstr>Calibri</vt:lpstr>
      <vt:lpstr>Lato</vt:lpstr>
      <vt:lpstr>Tahoma</vt:lpstr>
      <vt:lpstr>Times New Roman</vt:lpstr>
      <vt:lpstr>Wingdings</vt:lpstr>
      <vt:lpstr>GestaltVTI</vt:lpstr>
      <vt:lpstr>Optimalisasi Kelompok Tani untuk Peningkatan Kesejahteraan dan Produktivitas Pertanian</vt:lpstr>
      <vt:lpstr>Kinerja Perkopian Indonesia</vt:lpstr>
      <vt:lpstr>Indonesia negara penghasil kopi terbesar nomor 5 di dunia setelah Brazil, Vietnam, Kolumbia dan Ethiopia​</vt:lpstr>
      <vt:lpstr>Produksi kopi dunia</vt:lpstr>
      <vt:lpstr>PowerPoint Presentation</vt:lpstr>
      <vt:lpstr>PowerPoint Presentation</vt:lpstr>
      <vt:lpstr>PowerPoint Presentation</vt:lpstr>
      <vt:lpstr>Ekspor dan Impor Kopi</vt:lpstr>
      <vt:lpstr>Gambaran umum petani kopi Indonesia</vt:lpstr>
      <vt:lpstr>Pengenalan Kelompok Tani</vt:lpstr>
      <vt:lpstr>Kelompok Tani  (Permentan Nomor: 82/Permentan/OT. 140/8/2013). Kelembagaan petani/peternak/pekebun yang dibentuk atas dasar kesamaan kepentingan, kesamaan kondisi lingkungan (sosial, ekonomi dan sumberdaya) dan keakraban untuk meningkatkan dan mengembangkan usaha anggotanya. </vt:lpstr>
      <vt:lpstr>Operasional kelompok tani  Kelompok tani dapat dibentuk dari kelompok-kelompok/organisasi sosial (mislanya kelompok pengajian, arisan, remaja desa, dll) yang selanjutnya diarahkan untuk membentuk kelompok tani.  Umumnya, kelompok tani dibentuk oleh petani dalam satu wilayah (satu RW/dusun atau lebih, satu desa/kelurahan atau lebih). Dapat berdasarkan domisili atau hamparan tergantung kondisi penyebaran penduduk dan lahan usahatani.  Jumlah anggota kelompok tani berkisar antara 20 - 25 orang petani tergantung kondisi lingkungan masyarakat dan usahatani.  Kegiatan-kegiatan kelompok tani tergantung kesepakatan anggota, misalnya pengadaan sarana produksi pertanian, pengolahan, pemasaran hasil, dll  Memiliki aturan/norma yang ditaati bersama (AD/ART)</vt:lpstr>
      <vt:lpstr>Fungsi  Kelompok Tani</vt:lpstr>
      <vt:lpstr>Fungsi Kelompok Tani  1. Wadah belajar  Wadah belajar mengajar bagi anggota guna meningkatkan pengetahuan, keterampilan dan sikap agar tumbuh  dan                           berkembang menjadi usahatani yang mandiri sehingga dapat meningkatkan produktivitas, pendapatan serta kehidupan yang lebih baik.  2. Wadah kerjasama Tempat untuk memperkuat kerjasama baik di antara sesama petani dalam poktan dan antar poktan maupun dengan pihak lain. Melalui kerjasama ini diharapkan usahatani lebih efisien dan lebih mampu menghadapi ancaman, tantangan, hambatan, gangguan serta lebih menguntungkan.     Sebagai wadah kerjasama untuk mengembangkan usahatani perlu:         a. Tenciptakan suasana saling kenal dan percaya,         b. Terbuka dalam menyatakan pendapat dan pandangan,         c. Mengatur dan melaksanakan pembagian tugas,         d. Mengembangkan kedisiplinan dan rasa tanggung jawab,         e. Merencanakan dan melaksanakan musyawarah.       3. Unit produksi  Usahatani yang dilaksanakan oleh masing-masing anggota poktan secara keseluruhan harus dipandang sebagai satu kesatuan usaha yang dapat dikembangkan untuk mencapai skala ekonomis usaha, dengan menjaga kuantitas, kualitas maupun kontinuitas.</vt:lpstr>
      <vt:lpstr>Manfaat Kelompok Tani</vt:lpstr>
      <vt:lpstr>Pentingnya Partisipasi dan Inklusi</vt:lpstr>
      <vt:lpstr>Strategi Peningkatan Partisipasi Anggota</vt:lpstr>
      <vt:lpstr>Akses ke permodalan</vt:lpstr>
      <vt:lpstr>PowerPoint Presentation</vt:lpstr>
      <vt:lpstr>Standar dalam perkebunan kopi dan manfaatnya</vt:lpstr>
      <vt:lpstr>PowerPoint Presentation</vt:lpstr>
      <vt:lpstr>PowerPoint Presentation</vt:lpstr>
      <vt:lpstr>Peluang pemasaran bersama kopi</vt:lpstr>
      <vt:lpstr>Strategi Pemasaran Kolektif</vt:lpstr>
      <vt:lpstr>Manfaat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Alvin Ramadhani</dc:creator>
  <cp:lastModifiedBy>Chan Fook Wing</cp:lastModifiedBy>
  <cp:revision>199</cp:revision>
  <dcterms:created xsi:type="dcterms:W3CDTF">2024-12-16T04:25:00Z</dcterms:created>
  <dcterms:modified xsi:type="dcterms:W3CDTF">2025-01-15T14:42:28Z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0A558685855440F4AFA5B52FE603FAF0_13</vt:lpwstr>
  </property>
  <property fmtid="{D5CDD505-2E9C-101B-9397-08002B2CF9AE}" pid="3" name="KSOProductBuildVer">
    <vt:lpwstr>1033-12.2.0.19307</vt:lpwstr>
  </property>
</Properties>
</file>